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3"/>
  </p:notesMasterIdLst>
  <p:sldIdLst>
    <p:sldId id="285" r:id="rId2"/>
    <p:sldId id="311" r:id="rId3"/>
    <p:sldId id="313" r:id="rId4"/>
    <p:sldId id="319" r:id="rId5"/>
    <p:sldId id="320" r:id="rId6"/>
    <p:sldId id="321" r:id="rId7"/>
    <p:sldId id="324" r:id="rId8"/>
    <p:sldId id="323" r:id="rId9"/>
    <p:sldId id="325" r:id="rId10"/>
    <p:sldId id="326" r:id="rId11"/>
    <p:sldId id="460" r:id="rId12"/>
    <p:sldId id="459" r:id="rId13"/>
    <p:sldId id="461" r:id="rId14"/>
    <p:sldId id="462" r:id="rId15"/>
    <p:sldId id="463" r:id="rId16"/>
    <p:sldId id="464" r:id="rId17"/>
    <p:sldId id="465" r:id="rId18"/>
    <p:sldId id="381" r:id="rId19"/>
    <p:sldId id="387" r:id="rId20"/>
    <p:sldId id="476" r:id="rId21"/>
    <p:sldId id="383" r:id="rId22"/>
    <p:sldId id="490" r:id="rId23"/>
    <p:sldId id="533" r:id="rId24"/>
    <p:sldId id="543" r:id="rId25"/>
    <p:sldId id="548" r:id="rId26"/>
    <p:sldId id="384" r:id="rId27"/>
    <p:sldId id="626" r:id="rId28"/>
    <p:sldId id="446" r:id="rId29"/>
    <p:sldId id="549" r:id="rId30"/>
    <p:sldId id="525" r:id="rId31"/>
    <p:sldId id="527" r:id="rId32"/>
    <p:sldId id="545" r:id="rId33"/>
    <p:sldId id="550" r:id="rId34"/>
    <p:sldId id="539" r:id="rId35"/>
    <p:sldId id="547" r:id="rId36"/>
    <p:sldId id="551" r:id="rId37"/>
    <p:sldId id="552" r:id="rId38"/>
    <p:sldId id="536" r:id="rId39"/>
    <p:sldId id="627" r:id="rId40"/>
    <p:sldId id="262" r:id="rId41"/>
    <p:sldId id="268" r:id="rId42"/>
  </p:sldIdLst>
  <p:sldSz cx="9144000" cy="5143500" type="screen16x9"/>
  <p:notesSz cx="6858000" cy="9144000"/>
  <p:embeddedFontLst>
    <p:embeddedFont>
      <p:font typeface="Cambria Math" panose="02040503050406030204" pitchFamily="18" charset="0"/>
      <p:regular r:id="rId44"/>
    </p:embeddedFont>
    <p:embeddedFont>
      <p:font typeface="Sora" panose="020B0604020202020204" charset="0"/>
      <p:regular r:id="rId45"/>
      <p:bold r:id="rId46"/>
    </p:embeddedFont>
    <p:embeddedFont>
      <p:font typeface="Sora ExtraBold" panose="020B0604020202020204" charset="0"/>
      <p:bold r:id="rId47"/>
    </p:embeddedFont>
    <p:embeddedFont>
      <p:font typeface="Sora SemiBold" panose="020B0604020202020204" charset="0"/>
      <p:regular r:id="rId48"/>
      <p:bold r:id="rId49"/>
    </p:embeddedFont>
    <p:embeddedFont>
      <p:font typeface="Work Sans" pitchFamily="2" charset="0"/>
      <p:regular r:id="rId50"/>
      <p:bold r:id="rId51"/>
      <p:italic r:id="rId52"/>
      <p:boldItalic r:id="rId53"/>
    </p:embeddedFont>
    <p:embeddedFont>
      <p:font typeface="Work Sans Medium"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24">
          <p15:clr>
            <a:srgbClr val="9AA0A6"/>
          </p15:clr>
        </p15:guide>
        <p15:guide id="4" pos="383">
          <p15:clr>
            <a:srgbClr val="9AA0A6"/>
          </p15:clr>
        </p15:guide>
        <p15:guide id="5" orient="horz" pos="2573">
          <p15:clr>
            <a:srgbClr val="9AA0A6"/>
          </p15:clr>
        </p15:guide>
        <p15:guide id="6" orient="horz" pos="28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00" y="84"/>
      </p:cViewPr>
      <p:guideLst>
        <p:guide orient="horz" pos="1620"/>
        <p:guide pos="2880"/>
        <p:guide orient="horz" pos="624"/>
        <p:guide pos="383"/>
        <p:guide orient="horz" pos="2573"/>
        <p:guide orient="horz"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5.png"/><Relationship Id="rId7"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5.png"/><Relationship Id="rId7" Type="http://schemas.openxmlformats.org/officeDocument/2006/relationships/image" Target="../media/image16.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0F129C-7E25-4D4B-92CC-F871C56479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2646ACA2-B408-4218-8F85-48F277A57784}">
      <dgm:prSet custT="1"/>
      <dgm:spPr/>
      <dgm:t>
        <a:bodyPr/>
        <a:lstStyle/>
        <a:p>
          <a:pPr>
            <a:lnSpc>
              <a:spcPct val="100000"/>
            </a:lnSpc>
          </a:pPr>
          <a:r>
            <a:rPr lang="es-ES" sz="1400" dirty="0"/>
            <a:t>Las series de tiempo (time series) son conjuntos de datos que representan observaciones recopiladas secuencialmente a lo largo del tiempo. </a:t>
          </a:r>
          <a:endParaRPr lang="en-US" sz="1400" dirty="0"/>
        </a:p>
      </dgm:t>
    </dgm:pt>
    <dgm:pt modelId="{00E0542A-22CB-4592-8697-9E879E79CE89}" type="parTrans" cxnId="{6F794309-FF1B-4513-82A6-52F466D0C924}">
      <dgm:prSet/>
      <dgm:spPr/>
      <dgm:t>
        <a:bodyPr/>
        <a:lstStyle/>
        <a:p>
          <a:endParaRPr lang="en-US" sz="2400"/>
        </a:p>
      </dgm:t>
    </dgm:pt>
    <dgm:pt modelId="{41DA74B5-C57E-4E57-99B7-240137CDE465}" type="sibTrans" cxnId="{6F794309-FF1B-4513-82A6-52F466D0C924}">
      <dgm:prSet/>
      <dgm:spPr/>
      <dgm:t>
        <a:bodyPr/>
        <a:lstStyle/>
        <a:p>
          <a:endParaRPr lang="en-US" sz="2400"/>
        </a:p>
      </dgm:t>
    </dgm:pt>
    <dgm:pt modelId="{F6EF2F22-86DA-4EC3-AB6B-6D1CC159B4F2}">
      <dgm:prSet custT="1"/>
      <dgm:spPr/>
      <dgm:t>
        <a:bodyPr/>
        <a:lstStyle/>
        <a:p>
          <a:pPr>
            <a:lnSpc>
              <a:spcPct val="100000"/>
            </a:lnSpc>
          </a:pPr>
          <a:r>
            <a:rPr lang="es-ES" sz="1400"/>
            <a:t>Estos datos se utilizan para estudiar y analizar el comportamiento de una variable o fenómeno en función del tiempo. </a:t>
          </a:r>
          <a:endParaRPr lang="en-US" sz="1400"/>
        </a:p>
      </dgm:t>
    </dgm:pt>
    <dgm:pt modelId="{217C5A76-9BA9-4CCF-A39B-08D5BD704393}" type="parTrans" cxnId="{C3D347CA-9434-4F81-8B48-48BFBDEFFAC5}">
      <dgm:prSet/>
      <dgm:spPr/>
      <dgm:t>
        <a:bodyPr/>
        <a:lstStyle/>
        <a:p>
          <a:endParaRPr lang="en-US" sz="2400"/>
        </a:p>
      </dgm:t>
    </dgm:pt>
    <dgm:pt modelId="{481CAB48-ACC9-4994-9A58-0272B3FB7168}" type="sibTrans" cxnId="{C3D347CA-9434-4F81-8B48-48BFBDEFFAC5}">
      <dgm:prSet/>
      <dgm:spPr/>
      <dgm:t>
        <a:bodyPr/>
        <a:lstStyle/>
        <a:p>
          <a:endParaRPr lang="en-US" sz="2400"/>
        </a:p>
      </dgm:t>
    </dgm:pt>
    <dgm:pt modelId="{6A40F5FE-6B49-4057-ADB7-327A3DFCCC80}">
      <dgm:prSet custT="1"/>
      <dgm:spPr/>
      <dgm:t>
        <a:bodyPr/>
        <a:lstStyle/>
        <a:p>
          <a:pPr>
            <a:lnSpc>
              <a:spcPct val="100000"/>
            </a:lnSpc>
          </a:pPr>
          <a:r>
            <a:rPr lang="es-ES" sz="1400" dirty="0"/>
            <a:t>Las series de tiempo se encuentran en una amplia gama de campos, como la economía, las finanzas, la meteorología, la salud pública y más. </a:t>
          </a:r>
          <a:endParaRPr lang="en-US" sz="1400" dirty="0"/>
        </a:p>
      </dgm:t>
    </dgm:pt>
    <dgm:pt modelId="{AD06FF03-1F4B-440E-B5E8-17EA8C535BFF}" type="parTrans" cxnId="{06FCC12B-3E45-4E93-BD3D-921062E240D3}">
      <dgm:prSet/>
      <dgm:spPr/>
      <dgm:t>
        <a:bodyPr/>
        <a:lstStyle/>
        <a:p>
          <a:endParaRPr lang="en-US" sz="2400"/>
        </a:p>
      </dgm:t>
    </dgm:pt>
    <dgm:pt modelId="{61F2189E-918C-470F-8B5C-3E7F2AACF8D3}" type="sibTrans" cxnId="{06FCC12B-3E45-4E93-BD3D-921062E240D3}">
      <dgm:prSet/>
      <dgm:spPr/>
      <dgm:t>
        <a:bodyPr/>
        <a:lstStyle/>
        <a:p>
          <a:endParaRPr lang="en-US" sz="2400"/>
        </a:p>
      </dgm:t>
    </dgm:pt>
    <dgm:pt modelId="{7442CB10-6D31-449B-A6F6-DC10619685E2}">
      <dgm:prSet custT="1"/>
      <dgm:spPr/>
      <dgm:t>
        <a:bodyPr/>
        <a:lstStyle/>
        <a:p>
          <a:pPr>
            <a:lnSpc>
              <a:spcPct val="100000"/>
            </a:lnSpc>
          </a:pPr>
          <a:r>
            <a:rPr lang="es-ES" sz="1400" dirty="0"/>
            <a:t>Algunos ejemplos comunes de series de tiempo incluyen precios de acciones, temperatura, PIB, entre otros.</a:t>
          </a:r>
          <a:endParaRPr lang="en-US" sz="1400" dirty="0"/>
        </a:p>
      </dgm:t>
    </dgm:pt>
    <dgm:pt modelId="{8C2F726B-93ED-4A40-9DF7-D41A09ABF867}" type="parTrans" cxnId="{19CE088E-6BBD-4938-B611-3E47A9731B05}">
      <dgm:prSet/>
      <dgm:spPr/>
      <dgm:t>
        <a:bodyPr/>
        <a:lstStyle/>
        <a:p>
          <a:endParaRPr lang="en-US" sz="2400"/>
        </a:p>
      </dgm:t>
    </dgm:pt>
    <dgm:pt modelId="{781479A3-4991-4AC3-9DFA-587E5F0BFED0}" type="sibTrans" cxnId="{19CE088E-6BBD-4938-B611-3E47A9731B05}">
      <dgm:prSet/>
      <dgm:spPr/>
      <dgm:t>
        <a:bodyPr/>
        <a:lstStyle/>
        <a:p>
          <a:endParaRPr lang="en-US" sz="2400"/>
        </a:p>
      </dgm:t>
    </dgm:pt>
    <dgm:pt modelId="{380FB02E-3C9C-4963-A100-AAA6612CE9DA}" type="pres">
      <dgm:prSet presAssocID="{440F129C-7E25-4D4B-92CC-F871C56479CC}" presName="root" presStyleCnt="0">
        <dgm:presLayoutVars>
          <dgm:dir/>
          <dgm:resizeHandles val="exact"/>
        </dgm:presLayoutVars>
      </dgm:prSet>
      <dgm:spPr/>
    </dgm:pt>
    <dgm:pt modelId="{24A3F6DD-D94C-49AF-A286-56DB5E32FC4B}" type="pres">
      <dgm:prSet presAssocID="{2646ACA2-B408-4218-8F85-48F277A57784}" presName="compNode" presStyleCnt="0"/>
      <dgm:spPr/>
    </dgm:pt>
    <dgm:pt modelId="{EC962371-4DE3-49B8-A96E-50840DB979FD}" type="pres">
      <dgm:prSet presAssocID="{2646ACA2-B408-4218-8F85-48F277A57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45C4614F-1377-4327-A95C-D022EB59B4CE}" type="pres">
      <dgm:prSet presAssocID="{2646ACA2-B408-4218-8F85-48F277A57784}" presName="spaceRect" presStyleCnt="0"/>
      <dgm:spPr/>
    </dgm:pt>
    <dgm:pt modelId="{94506EC8-1840-48BF-B124-D9EB22F54798}" type="pres">
      <dgm:prSet presAssocID="{2646ACA2-B408-4218-8F85-48F277A57784}" presName="textRect" presStyleLbl="revTx" presStyleIdx="0" presStyleCnt="4">
        <dgm:presLayoutVars>
          <dgm:chMax val="1"/>
          <dgm:chPref val="1"/>
        </dgm:presLayoutVars>
      </dgm:prSet>
      <dgm:spPr/>
    </dgm:pt>
    <dgm:pt modelId="{DE0F5C99-566E-473B-A66F-086BD43281B9}" type="pres">
      <dgm:prSet presAssocID="{41DA74B5-C57E-4E57-99B7-240137CDE465}" presName="sibTrans" presStyleCnt="0"/>
      <dgm:spPr/>
    </dgm:pt>
    <dgm:pt modelId="{B28503ED-5691-4035-9DE6-563E972BDD08}" type="pres">
      <dgm:prSet presAssocID="{F6EF2F22-86DA-4EC3-AB6B-6D1CC159B4F2}" presName="compNode" presStyleCnt="0"/>
      <dgm:spPr/>
    </dgm:pt>
    <dgm:pt modelId="{E1E0B6BF-7564-4119-9ECB-368109404A6C}" type="pres">
      <dgm:prSet presAssocID="{F6EF2F22-86DA-4EC3-AB6B-6D1CC159B4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BC0FD9AE-FAA3-4198-B5FC-4441D6D825C3}" type="pres">
      <dgm:prSet presAssocID="{F6EF2F22-86DA-4EC3-AB6B-6D1CC159B4F2}" presName="spaceRect" presStyleCnt="0"/>
      <dgm:spPr/>
    </dgm:pt>
    <dgm:pt modelId="{E046C9E7-2984-4AEF-9792-87922C8D81C6}" type="pres">
      <dgm:prSet presAssocID="{F6EF2F22-86DA-4EC3-AB6B-6D1CC159B4F2}" presName="textRect" presStyleLbl="revTx" presStyleIdx="1" presStyleCnt="4">
        <dgm:presLayoutVars>
          <dgm:chMax val="1"/>
          <dgm:chPref val="1"/>
        </dgm:presLayoutVars>
      </dgm:prSet>
      <dgm:spPr/>
    </dgm:pt>
    <dgm:pt modelId="{8F998025-B166-4FC0-9D07-1B81F46DD131}" type="pres">
      <dgm:prSet presAssocID="{481CAB48-ACC9-4994-9A58-0272B3FB7168}" presName="sibTrans" presStyleCnt="0"/>
      <dgm:spPr/>
    </dgm:pt>
    <dgm:pt modelId="{6A70ABA2-5B2F-4A5F-8F64-CCC283FBAFEF}" type="pres">
      <dgm:prSet presAssocID="{6A40F5FE-6B49-4057-ADB7-327A3DFCCC80}" presName="compNode" presStyleCnt="0"/>
      <dgm:spPr/>
    </dgm:pt>
    <dgm:pt modelId="{B262AC99-CF6B-4875-8D55-AB1F858691FD}" type="pres">
      <dgm:prSet presAssocID="{6A40F5FE-6B49-4057-ADB7-327A3DFCCC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lámpagos"/>
        </a:ext>
      </dgm:extLst>
    </dgm:pt>
    <dgm:pt modelId="{FB268105-1501-4146-A2D7-779AFE54B51D}" type="pres">
      <dgm:prSet presAssocID="{6A40F5FE-6B49-4057-ADB7-327A3DFCCC80}" presName="spaceRect" presStyleCnt="0"/>
      <dgm:spPr/>
    </dgm:pt>
    <dgm:pt modelId="{93BBB13C-16E0-4AE9-ACA5-28AC942F9E90}" type="pres">
      <dgm:prSet presAssocID="{6A40F5FE-6B49-4057-ADB7-327A3DFCCC80}" presName="textRect" presStyleLbl="revTx" presStyleIdx="2" presStyleCnt="4">
        <dgm:presLayoutVars>
          <dgm:chMax val="1"/>
          <dgm:chPref val="1"/>
        </dgm:presLayoutVars>
      </dgm:prSet>
      <dgm:spPr/>
    </dgm:pt>
    <dgm:pt modelId="{A4FF79FF-9D08-4301-88B1-5C809E1897FC}" type="pres">
      <dgm:prSet presAssocID="{61F2189E-918C-470F-8B5C-3E7F2AACF8D3}" presName="sibTrans" presStyleCnt="0"/>
      <dgm:spPr/>
    </dgm:pt>
    <dgm:pt modelId="{E2E3D7FA-7108-457F-9015-1044BF037529}" type="pres">
      <dgm:prSet presAssocID="{7442CB10-6D31-449B-A6F6-DC10619685E2}" presName="compNode" presStyleCnt="0"/>
      <dgm:spPr/>
    </dgm:pt>
    <dgm:pt modelId="{56CAE18D-78DC-4DE7-B0A0-A75DFB04912E}" type="pres">
      <dgm:prSet presAssocID="{7442CB10-6D31-449B-A6F6-DC10619685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C5C5488-619E-423F-AC11-321C84650D62}" type="pres">
      <dgm:prSet presAssocID="{7442CB10-6D31-449B-A6F6-DC10619685E2}" presName="spaceRect" presStyleCnt="0"/>
      <dgm:spPr/>
    </dgm:pt>
    <dgm:pt modelId="{1238049E-F1F1-4261-8338-B750652B3574}" type="pres">
      <dgm:prSet presAssocID="{7442CB10-6D31-449B-A6F6-DC10619685E2}" presName="textRect" presStyleLbl="revTx" presStyleIdx="3" presStyleCnt="4">
        <dgm:presLayoutVars>
          <dgm:chMax val="1"/>
          <dgm:chPref val="1"/>
        </dgm:presLayoutVars>
      </dgm:prSet>
      <dgm:spPr/>
    </dgm:pt>
  </dgm:ptLst>
  <dgm:cxnLst>
    <dgm:cxn modelId="{6F794309-FF1B-4513-82A6-52F466D0C924}" srcId="{440F129C-7E25-4D4B-92CC-F871C56479CC}" destId="{2646ACA2-B408-4218-8F85-48F277A57784}" srcOrd="0" destOrd="0" parTransId="{00E0542A-22CB-4592-8697-9E879E79CE89}" sibTransId="{41DA74B5-C57E-4E57-99B7-240137CDE465}"/>
    <dgm:cxn modelId="{10AB9B1F-EBA2-4556-B8F9-50DB0DFE2197}" type="presOf" srcId="{7442CB10-6D31-449B-A6F6-DC10619685E2}" destId="{1238049E-F1F1-4261-8338-B750652B3574}" srcOrd="0" destOrd="0" presId="urn:microsoft.com/office/officeart/2018/2/layout/IconLabelList"/>
    <dgm:cxn modelId="{06FCC12B-3E45-4E93-BD3D-921062E240D3}" srcId="{440F129C-7E25-4D4B-92CC-F871C56479CC}" destId="{6A40F5FE-6B49-4057-ADB7-327A3DFCCC80}" srcOrd="2" destOrd="0" parTransId="{AD06FF03-1F4B-440E-B5E8-17EA8C535BFF}" sibTransId="{61F2189E-918C-470F-8B5C-3E7F2AACF8D3}"/>
    <dgm:cxn modelId="{C29E9D7A-309A-47C5-B153-77F60B6C1567}" type="presOf" srcId="{F6EF2F22-86DA-4EC3-AB6B-6D1CC159B4F2}" destId="{E046C9E7-2984-4AEF-9792-87922C8D81C6}" srcOrd="0" destOrd="0" presId="urn:microsoft.com/office/officeart/2018/2/layout/IconLabelList"/>
    <dgm:cxn modelId="{19CE088E-6BBD-4938-B611-3E47A9731B05}" srcId="{440F129C-7E25-4D4B-92CC-F871C56479CC}" destId="{7442CB10-6D31-449B-A6F6-DC10619685E2}" srcOrd="3" destOrd="0" parTransId="{8C2F726B-93ED-4A40-9DF7-D41A09ABF867}" sibTransId="{781479A3-4991-4AC3-9DFA-587E5F0BFED0}"/>
    <dgm:cxn modelId="{707C72B1-BA85-4ADA-9CBF-9748E8C111E4}" type="presOf" srcId="{2646ACA2-B408-4218-8F85-48F277A57784}" destId="{94506EC8-1840-48BF-B124-D9EB22F54798}" srcOrd="0" destOrd="0" presId="urn:microsoft.com/office/officeart/2018/2/layout/IconLabelList"/>
    <dgm:cxn modelId="{1CFCC1BC-9349-44B2-B257-CBD50BEC1F92}" type="presOf" srcId="{440F129C-7E25-4D4B-92CC-F871C56479CC}" destId="{380FB02E-3C9C-4963-A100-AAA6612CE9DA}" srcOrd="0" destOrd="0" presId="urn:microsoft.com/office/officeart/2018/2/layout/IconLabelList"/>
    <dgm:cxn modelId="{00174DC7-8E94-4E67-8F9F-FBD57C741CD6}" type="presOf" srcId="{6A40F5FE-6B49-4057-ADB7-327A3DFCCC80}" destId="{93BBB13C-16E0-4AE9-ACA5-28AC942F9E90}" srcOrd="0" destOrd="0" presId="urn:microsoft.com/office/officeart/2018/2/layout/IconLabelList"/>
    <dgm:cxn modelId="{C3D347CA-9434-4F81-8B48-48BFBDEFFAC5}" srcId="{440F129C-7E25-4D4B-92CC-F871C56479CC}" destId="{F6EF2F22-86DA-4EC3-AB6B-6D1CC159B4F2}" srcOrd="1" destOrd="0" parTransId="{217C5A76-9BA9-4CCF-A39B-08D5BD704393}" sibTransId="{481CAB48-ACC9-4994-9A58-0272B3FB7168}"/>
    <dgm:cxn modelId="{6C6F55AB-2B91-4803-91E2-358D27D1DEAD}" type="presParOf" srcId="{380FB02E-3C9C-4963-A100-AAA6612CE9DA}" destId="{24A3F6DD-D94C-49AF-A286-56DB5E32FC4B}" srcOrd="0" destOrd="0" presId="urn:microsoft.com/office/officeart/2018/2/layout/IconLabelList"/>
    <dgm:cxn modelId="{130D2504-BBEA-4A3C-A01A-E1A8B5D192F4}" type="presParOf" srcId="{24A3F6DD-D94C-49AF-A286-56DB5E32FC4B}" destId="{EC962371-4DE3-49B8-A96E-50840DB979FD}" srcOrd="0" destOrd="0" presId="urn:microsoft.com/office/officeart/2018/2/layout/IconLabelList"/>
    <dgm:cxn modelId="{8485F546-DF09-4693-8269-3FB435B1F5BC}" type="presParOf" srcId="{24A3F6DD-D94C-49AF-A286-56DB5E32FC4B}" destId="{45C4614F-1377-4327-A95C-D022EB59B4CE}" srcOrd="1" destOrd="0" presId="urn:microsoft.com/office/officeart/2018/2/layout/IconLabelList"/>
    <dgm:cxn modelId="{35F4E897-BB69-4D10-9681-9989FE99EC02}" type="presParOf" srcId="{24A3F6DD-D94C-49AF-A286-56DB5E32FC4B}" destId="{94506EC8-1840-48BF-B124-D9EB22F54798}" srcOrd="2" destOrd="0" presId="urn:microsoft.com/office/officeart/2018/2/layout/IconLabelList"/>
    <dgm:cxn modelId="{7D294568-5D7E-49E8-9C4E-28B9820FA70E}" type="presParOf" srcId="{380FB02E-3C9C-4963-A100-AAA6612CE9DA}" destId="{DE0F5C99-566E-473B-A66F-086BD43281B9}" srcOrd="1" destOrd="0" presId="urn:microsoft.com/office/officeart/2018/2/layout/IconLabelList"/>
    <dgm:cxn modelId="{ABE205D8-EA3E-4201-A7DD-9CBCD29E3D3B}" type="presParOf" srcId="{380FB02E-3C9C-4963-A100-AAA6612CE9DA}" destId="{B28503ED-5691-4035-9DE6-563E972BDD08}" srcOrd="2" destOrd="0" presId="urn:microsoft.com/office/officeart/2018/2/layout/IconLabelList"/>
    <dgm:cxn modelId="{90D9BE42-58E5-4093-A80E-E6235D8DA3A8}" type="presParOf" srcId="{B28503ED-5691-4035-9DE6-563E972BDD08}" destId="{E1E0B6BF-7564-4119-9ECB-368109404A6C}" srcOrd="0" destOrd="0" presId="urn:microsoft.com/office/officeart/2018/2/layout/IconLabelList"/>
    <dgm:cxn modelId="{41F0B403-508F-439B-8553-09FF76029A23}" type="presParOf" srcId="{B28503ED-5691-4035-9DE6-563E972BDD08}" destId="{BC0FD9AE-FAA3-4198-B5FC-4441D6D825C3}" srcOrd="1" destOrd="0" presId="urn:microsoft.com/office/officeart/2018/2/layout/IconLabelList"/>
    <dgm:cxn modelId="{8E59ED5E-A166-4C82-A6B6-614324F6BF35}" type="presParOf" srcId="{B28503ED-5691-4035-9DE6-563E972BDD08}" destId="{E046C9E7-2984-4AEF-9792-87922C8D81C6}" srcOrd="2" destOrd="0" presId="urn:microsoft.com/office/officeart/2018/2/layout/IconLabelList"/>
    <dgm:cxn modelId="{7A6B950C-E234-4E58-BAD8-3C5E800F6B21}" type="presParOf" srcId="{380FB02E-3C9C-4963-A100-AAA6612CE9DA}" destId="{8F998025-B166-4FC0-9D07-1B81F46DD131}" srcOrd="3" destOrd="0" presId="urn:microsoft.com/office/officeart/2018/2/layout/IconLabelList"/>
    <dgm:cxn modelId="{053B9953-6614-4E93-919F-E433254B9C15}" type="presParOf" srcId="{380FB02E-3C9C-4963-A100-AAA6612CE9DA}" destId="{6A70ABA2-5B2F-4A5F-8F64-CCC283FBAFEF}" srcOrd="4" destOrd="0" presId="urn:microsoft.com/office/officeart/2018/2/layout/IconLabelList"/>
    <dgm:cxn modelId="{44316A9B-3493-4E0C-A2EA-3068276D0052}" type="presParOf" srcId="{6A70ABA2-5B2F-4A5F-8F64-CCC283FBAFEF}" destId="{B262AC99-CF6B-4875-8D55-AB1F858691FD}" srcOrd="0" destOrd="0" presId="urn:microsoft.com/office/officeart/2018/2/layout/IconLabelList"/>
    <dgm:cxn modelId="{D29A8C07-FFA5-44B7-95C4-5FAB58D82F2D}" type="presParOf" srcId="{6A70ABA2-5B2F-4A5F-8F64-CCC283FBAFEF}" destId="{FB268105-1501-4146-A2D7-779AFE54B51D}" srcOrd="1" destOrd="0" presId="urn:microsoft.com/office/officeart/2018/2/layout/IconLabelList"/>
    <dgm:cxn modelId="{EFD819DD-061C-4DD2-978E-E6D05B5B31A3}" type="presParOf" srcId="{6A70ABA2-5B2F-4A5F-8F64-CCC283FBAFEF}" destId="{93BBB13C-16E0-4AE9-ACA5-28AC942F9E90}" srcOrd="2" destOrd="0" presId="urn:microsoft.com/office/officeart/2018/2/layout/IconLabelList"/>
    <dgm:cxn modelId="{9EFC7B34-DA76-4307-8085-0C40B2E9D680}" type="presParOf" srcId="{380FB02E-3C9C-4963-A100-AAA6612CE9DA}" destId="{A4FF79FF-9D08-4301-88B1-5C809E1897FC}" srcOrd="5" destOrd="0" presId="urn:microsoft.com/office/officeart/2018/2/layout/IconLabelList"/>
    <dgm:cxn modelId="{06B7E580-0C2D-49B8-B50B-DB0EED33A552}" type="presParOf" srcId="{380FB02E-3C9C-4963-A100-AAA6612CE9DA}" destId="{E2E3D7FA-7108-457F-9015-1044BF037529}" srcOrd="6" destOrd="0" presId="urn:microsoft.com/office/officeart/2018/2/layout/IconLabelList"/>
    <dgm:cxn modelId="{8E6F7557-35BF-4507-B784-68C77104C5D4}" type="presParOf" srcId="{E2E3D7FA-7108-457F-9015-1044BF037529}" destId="{56CAE18D-78DC-4DE7-B0A0-A75DFB04912E}" srcOrd="0" destOrd="0" presId="urn:microsoft.com/office/officeart/2018/2/layout/IconLabelList"/>
    <dgm:cxn modelId="{69B8CB84-D594-46D9-9AC1-F2975DB1D951}" type="presParOf" srcId="{E2E3D7FA-7108-457F-9015-1044BF037529}" destId="{1C5C5488-619E-423F-AC11-321C84650D62}" srcOrd="1" destOrd="0" presId="urn:microsoft.com/office/officeart/2018/2/layout/IconLabelList"/>
    <dgm:cxn modelId="{67125257-5BB9-4B16-A1AE-AC9856BCA0A0}" type="presParOf" srcId="{E2E3D7FA-7108-457F-9015-1044BF037529}" destId="{1238049E-F1F1-4261-8338-B750652B35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53A6D1-2571-4740-8A7F-1022A9CA6FE8}"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F0BEF62-2A25-479E-A468-42703D3E2D89}">
      <dgm:prSet/>
      <dgm:spPr/>
      <dgm:t>
        <a:bodyPr/>
        <a:lstStyle/>
        <a:p>
          <a:pPr>
            <a:lnSpc>
              <a:spcPct val="100000"/>
            </a:lnSpc>
          </a:pPr>
          <a:r>
            <a:rPr lang="es-ES" dirty="0"/>
            <a:t>Las series de tiempo son fundamentales para comprender y predecir el comportamiento futuro de un fenómeno.</a:t>
          </a:r>
          <a:endParaRPr lang="en-US" dirty="0"/>
        </a:p>
      </dgm:t>
    </dgm:pt>
    <dgm:pt modelId="{77B6D6D3-8BE6-455C-A9AE-1C8FFDAFBB60}" type="parTrans" cxnId="{E3C6168C-3EE5-4DBB-8330-E7668694CDBB}">
      <dgm:prSet/>
      <dgm:spPr/>
      <dgm:t>
        <a:bodyPr/>
        <a:lstStyle/>
        <a:p>
          <a:endParaRPr lang="en-US"/>
        </a:p>
      </dgm:t>
    </dgm:pt>
    <dgm:pt modelId="{B7E2311A-0DC2-4A47-A82E-5BBA006D8570}" type="sibTrans" cxnId="{E3C6168C-3EE5-4DBB-8330-E7668694CDBB}">
      <dgm:prSet/>
      <dgm:spPr/>
      <dgm:t>
        <a:bodyPr/>
        <a:lstStyle/>
        <a:p>
          <a:endParaRPr lang="en-US"/>
        </a:p>
      </dgm:t>
    </dgm:pt>
    <dgm:pt modelId="{7AAFED96-0386-4920-A942-518D6CEAE887}">
      <dgm:prSet/>
      <dgm:spPr/>
      <dgm:t>
        <a:bodyPr/>
        <a:lstStyle/>
        <a:p>
          <a:pPr>
            <a:lnSpc>
              <a:spcPct val="100000"/>
            </a:lnSpc>
          </a:pPr>
          <a:r>
            <a:rPr lang="es-ES" dirty="0"/>
            <a:t>Se utilizan en pronósticos y planificación en diversos campos, como la economía, la gestión empresarial, la meteorología y la ingeniería.</a:t>
          </a:r>
          <a:endParaRPr lang="en-US" dirty="0"/>
        </a:p>
      </dgm:t>
    </dgm:pt>
    <dgm:pt modelId="{31384EA2-B5BC-41C5-A218-B63EB407E77E}" type="parTrans" cxnId="{47EC498B-935A-4278-826E-33BE366BC518}">
      <dgm:prSet/>
      <dgm:spPr/>
      <dgm:t>
        <a:bodyPr/>
        <a:lstStyle/>
        <a:p>
          <a:endParaRPr lang="en-US"/>
        </a:p>
      </dgm:t>
    </dgm:pt>
    <dgm:pt modelId="{0104E499-184F-48D4-9987-CC0B77BAB93F}" type="sibTrans" cxnId="{47EC498B-935A-4278-826E-33BE366BC518}">
      <dgm:prSet/>
      <dgm:spPr/>
      <dgm:t>
        <a:bodyPr/>
        <a:lstStyle/>
        <a:p>
          <a:endParaRPr lang="en-US"/>
        </a:p>
      </dgm:t>
    </dgm:pt>
    <dgm:pt modelId="{E7CE8021-8F84-4D4E-A73F-B99A6CFB0DA0}">
      <dgm:prSet/>
      <dgm:spPr/>
      <dgm:t>
        <a:bodyPr/>
        <a:lstStyle/>
        <a:p>
          <a:pPr>
            <a:lnSpc>
              <a:spcPct val="100000"/>
            </a:lnSpc>
          </a:pPr>
          <a:r>
            <a:rPr lang="es-ES"/>
            <a:t>Ayudan a identificar patrones, tendencias y cambios en el tiempo, lo que puede ser útil para la toma de decisiones informadas.</a:t>
          </a:r>
          <a:endParaRPr lang="en-US"/>
        </a:p>
      </dgm:t>
    </dgm:pt>
    <dgm:pt modelId="{A0E874C7-1087-419D-B7F2-7253A25AAB79}" type="parTrans" cxnId="{FB350241-D116-4FD9-BEA5-84D50364C559}">
      <dgm:prSet/>
      <dgm:spPr/>
      <dgm:t>
        <a:bodyPr/>
        <a:lstStyle/>
        <a:p>
          <a:endParaRPr lang="en-US"/>
        </a:p>
      </dgm:t>
    </dgm:pt>
    <dgm:pt modelId="{53F03113-3442-4DE2-A921-A2DAC15DA794}" type="sibTrans" cxnId="{FB350241-D116-4FD9-BEA5-84D50364C559}">
      <dgm:prSet/>
      <dgm:spPr/>
      <dgm:t>
        <a:bodyPr/>
        <a:lstStyle/>
        <a:p>
          <a:endParaRPr lang="en-US"/>
        </a:p>
      </dgm:t>
    </dgm:pt>
    <dgm:pt modelId="{8F323B57-52ED-4880-A65B-42F3F2DCA10F}" type="pres">
      <dgm:prSet presAssocID="{D853A6D1-2571-4740-8A7F-1022A9CA6FE8}" presName="root" presStyleCnt="0">
        <dgm:presLayoutVars>
          <dgm:dir/>
          <dgm:resizeHandles val="exact"/>
        </dgm:presLayoutVars>
      </dgm:prSet>
      <dgm:spPr/>
    </dgm:pt>
    <dgm:pt modelId="{73B7622C-79B9-4C81-B162-5BE50F538811}" type="pres">
      <dgm:prSet presAssocID="{1F0BEF62-2A25-479E-A468-42703D3E2D89}" presName="compNode" presStyleCnt="0"/>
      <dgm:spPr/>
    </dgm:pt>
    <dgm:pt modelId="{E1A1277E-ED5C-4332-B70D-D6EC5AA7B189}" type="pres">
      <dgm:prSet presAssocID="{1F0BEF62-2A25-479E-A468-42703D3E2D89}" presName="bgRect" presStyleLbl="bgShp" presStyleIdx="0" presStyleCnt="3"/>
      <dgm:spPr/>
    </dgm:pt>
    <dgm:pt modelId="{58BF057C-7A38-4B49-A0E3-A3AE1176AA85}" type="pres">
      <dgm:prSet presAssocID="{1F0BEF62-2A25-479E-A468-42703D3E2D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359D462-0678-4948-A9FC-443C163DA1A3}" type="pres">
      <dgm:prSet presAssocID="{1F0BEF62-2A25-479E-A468-42703D3E2D89}" presName="spaceRect" presStyleCnt="0"/>
      <dgm:spPr/>
    </dgm:pt>
    <dgm:pt modelId="{74D0CDFD-126F-4EF7-B349-4703CE087D24}" type="pres">
      <dgm:prSet presAssocID="{1F0BEF62-2A25-479E-A468-42703D3E2D89}" presName="parTx" presStyleLbl="revTx" presStyleIdx="0" presStyleCnt="3">
        <dgm:presLayoutVars>
          <dgm:chMax val="0"/>
          <dgm:chPref val="0"/>
        </dgm:presLayoutVars>
      </dgm:prSet>
      <dgm:spPr/>
    </dgm:pt>
    <dgm:pt modelId="{A9068210-66EA-4F5E-A364-CED3A4E1B8B3}" type="pres">
      <dgm:prSet presAssocID="{B7E2311A-0DC2-4A47-A82E-5BBA006D8570}" presName="sibTrans" presStyleCnt="0"/>
      <dgm:spPr/>
    </dgm:pt>
    <dgm:pt modelId="{A7799246-0D69-454B-837A-25BC27954F62}" type="pres">
      <dgm:prSet presAssocID="{7AAFED96-0386-4920-A942-518D6CEAE887}" presName="compNode" presStyleCnt="0"/>
      <dgm:spPr/>
    </dgm:pt>
    <dgm:pt modelId="{56AA7284-C20C-4E8B-96BC-EEAE2172EA3F}" type="pres">
      <dgm:prSet presAssocID="{7AAFED96-0386-4920-A942-518D6CEAE887}" presName="bgRect" presStyleLbl="bgShp" presStyleIdx="1" presStyleCnt="3"/>
      <dgm:spPr/>
    </dgm:pt>
    <dgm:pt modelId="{B3FD5275-C8A1-4B1C-B1D6-10E0A4860F4F}" type="pres">
      <dgm:prSet presAssocID="{7AAFED96-0386-4920-A942-518D6CEAE8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das"/>
        </a:ext>
      </dgm:extLst>
    </dgm:pt>
    <dgm:pt modelId="{7385B733-A4DF-4C6D-8155-585AD377916A}" type="pres">
      <dgm:prSet presAssocID="{7AAFED96-0386-4920-A942-518D6CEAE887}" presName="spaceRect" presStyleCnt="0"/>
      <dgm:spPr/>
    </dgm:pt>
    <dgm:pt modelId="{EE3E68F2-4313-4A3D-A59E-0AAD37D32D2D}" type="pres">
      <dgm:prSet presAssocID="{7AAFED96-0386-4920-A942-518D6CEAE887}" presName="parTx" presStyleLbl="revTx" presStyleIdx="1" presStyleCnt="3">
        <dgm:presLayoutVars>
          <dgm:chMax val="0"/>
          <dgm:chPref val="0"/>
        </dgm:presLayoutVars>
      </dgm:prSet>
      <dgm:spPr/>
    </dgm:pt>
    <dgm:pt modelId="{43329326-1D69-4067-A94B-FC547F0B8927}" type="pres">
      <dgm:prSet presAssocID="{0104E499-184F-48D4-9987-CC0B77BAB93F}" presName="sibTrans" presStyleCnt="0"/>
      <dgm:spPr/>
    </dgm:pt>
    <dgm:pt modelId="{E604CA0A-889C-4546-B6EA-B9059575EC22}" type="pres">
      <dgm:prSet presAssocID="{E7CE8021-8F84-4D4E-A73F-B99A6CFB0DA0}" presName="compNode" presStyleCnt="0"/>
      <dgm:spPr/>
    </dgm:pt>
    <dgm:pt modelId="{51853280-32CA-4F3E-92B2-1B5D8D3F0265}" type="pres">
      <dgm:prSet presAssocID="{E7CE8021-8F84-4D4E-A73F-B99A6CFB0DA0}" presName="bgRect" presStyleLbl="bgShp" presStyleIdx="2" presStyleCnt="3"/>
      <dgm:spPr/>
    </dgm:pt>
    <dgm:pt modelId="{5DEE2EB2-F9FE-4748-9B48-7643508AC76B}" type="pres">
      <dgm:prSet presAssocID="{E7CE8021-8F84-4D4E-A73F-B99A6CFB0D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A508C604-78C4-4651-A3B4-CD15B5BA01F5}" type="pres">
      <dgm:prSet presAssocID="{E7CE8021-8F84-4D4E-A73F-B99A6CFB0DA0}" presName="spaceRect" presStyleCnt="0"/>
      <dgm:spPr/>
    </dgm:pt>
    <dgm:pt modelId="{1E6890AA-3C6D-4378-B73C-97C5BC80ED0B}" type="pres">
      <dgm:prSet presAssocID="{E7CE8021-8F84-4D4E-A73F-B99A6CFB0DA0}" presName="parTx" presStyleLbl="revTx" presStyleIdx="2" presStyleCnt="3">
        <dgm:presLayoutVars>
          <dgm:chMax val="0"/>
          <dgm:chPref val="0"/>
        </dgm:presLayoutVars>
      </dgm:prSet>
      <dgm:spPr/>
    </dgm:pt>
  </dgm:ptLst>
  <dgm:cxnLst>
    <dgm:cxn modelId="{DAC48808-15AA-45E2-8F73-4A6E155C54FC}" type="presOf" srcId="{D853A6D1-2571-4740-8A7F-1022A9CA6FE8}" destId="{8F323B57-52ED-4880-A65B-42F3F2DCA10F}" srcOrd="0" destOrd="0" presId="urn:microsoft.com/office/officeart/2018/2/layout/IconVerticalSolidList"/>
    <dgm:cxn modelId="{FB350241-D116-4FD9-BEA5-84D50364C559}" srcId="{D853A6D1-2571-4740-8A7F-1022A9CA6FE8}" destId="{E7CE8021-8F84-4D4E-A73F-B99A6CFB0DA0}" srcOrd="2" destOrd="0" parTransId="{A0E874C7-1087-419D-B7F2-7253A25AAB79}" sibTransId="{53F03113-3442-4DE2-A921-A2DAC15DA794}"/>
    <dgm:cxn modelId="{47EC498B-935A-4278-826E-33BE366BC518}" srcId="{D853A6D1-2571-4740-8A7F-1022A9CA6FE8}" destId="{7AAFED96-0386-4920-A942-518D6CEAE887}" srcOrd="1" destOrd="0" parTransId="{31384EA2-B5BC-41C5-A218-B63EB407E77E}" sibTransId="{0104E499-184F-48D4-9987-CC0B77BAB93F}"/>
    <dgm:cxn modelId="{03994E8B-B4A5-4FB6-B593-6E23DF7A563A}" type="presOf" srcId="{E7CE8021-8F84-4D4E-A73F-B99A6CFB0DA0}" destId="{1E6890AA-3C6D-4378-B73C-97C5BC80ED0B}" srcOrd="0" destOrd="0" presId="urn:microsoft.com/office/officeart/2018/2/layout/IconVerticalSolidList"/>
    <dgm:cxn modelId="{E3C6168C-3EE5-4DBB-8330-E7668694CDBB}" srcId="{D853A6D1-2571-4740-8A7F-1022A9CA6FE8}" destId="{1F0BEF62-2A25-479E-A468-42703D3E2D89}" srcOrd="0" destOrd="0" parTransId="{77B6D6D3-8BE6-455C-A9AE-1C8FFDAFBB60}" sibTransId="{B7E2311A-0DC2-4A47-A82E-5BBA006D8570}"/>
    <dgm:cxn modelId="{C58366DF-DA00-4F65-B37B-037AD7446487}" type="presOf" srcId="{1F0BEF62-2A25-479E-A468-42703D3E2D89}" destId="{74D0CDFD-126F-4EF7-B349-4703CE087D24}" srcOrd="0" destOrd="0" presId="urn:microsoft.com/office/officeart/2018/2/layout/IconVerticalSolidList"/>
    <dgm:cxn modelId="{97C7B3EA-3D2A-46EA-BCCA-5E5076D1AC74}" type="presOf" srcId="{7AAFED96-0386-4920-A942-518D6CEAE887}" destId="{EE3E68F2-4313-4A3D-A59E-0AAD37D32D2D}" srcOrd="0" destOrd="0" presId="urn:microsoft.com/office/officeart/2018/2/layout/IconVerticalSolidList"/>
    <dgm:cxn modelId="{590FDDCC-DF4C-4891-9996-106C3630F148}" type="presParOf" srcId="{8F323B57-52ED-4880-A65B-42F3F2DCA10F}" destId="{73B7622C-79B9-4C81-B162-5BE50F538811}" srcOrd="0" destOrd="0" presId="urn:microsoft.com/office/officeart/2018/2/layout/IconVerticalSolidList"/>
    <dgm:cxn modelId="{E0E4C2D9-B326-4822-A4CC-45D8089321E5}" type="presParOf" srcId="{73B7622C-79B9-4C81-B162-5BE50F538811}" destId="{E1A1277E-ED5C-4332-B70D-D6EC5AA7B189}" srcOrd="0" destOrd="0" presId="urn:microsoft.com/office/officeart/2018/2/layout/IconVerticalSolidList"/>
    <dgm:cxn modelId="{0CCFB24A-6B48-4B6C-89BB-9692347FC02A}" type="presParOf" srcId="{73B7622C-79B9-4C81-B162-5BE50F538811}" destId="{58BF057C-7A38-4B49-A0E3-A3AE1176AA85}" srcOrd="1" destOrd="0" presId="urn:microsoft.com/office/officeart/2018/2/layout/IconVerticalSolidList"/>
    <dgm:cxn modelId="{57833F26-1C3A-42B3-8776-171801EF67AB}" type="presParOf" srcId="{73B7622C-79B9-4C81-B162-5BE50F538811}" destId="{7359D462-0678-4948-A9FC-443C163DA1A3}" srcOrd="2" destOrd="0" presId="urn:microsoft.com/office/officeart/2018/2/layout/IconVerticalSolidList"/>
    <dgm:cxn modelId="{D28BB270-69AD-4720-98EB-A8D17F0F60D9}" type="presParOf" srcId="{73B7622C-79B9-4C81-B162-5BE50F538811}" destId="{74D0CDFD-126F-4EF7-B349-4703CE087D24}" srcOrd="3" destOrd="0" presId="urn:microsoft.com/office/officeart/2018/2/layout/IconVerticalSolidList"/>
    <dgm:cxn modelId="{77C1BC1D-3BD2-4100-9D70-28354F890ABA}" type="presParOf" srcId="{8F323B57-52ED-4880-A65B-42F3F2DCA10F}" destId="{A9068210-66EA-4F5E-A364-CED3A4E1B8B3}" srcOrd="1" destOrd="0" presId="urn:microsoft.com/office/officeart/2018/2/layout/IconVerticalSolidList"/>
    <dgm:cxn modelId="{585A369D-735A-4B88-A547-A23B0F439F10}" type="presParOf" srcId="{8F323B57-52ED-4880-A65B-42F3F2DCA10F}" destId="{A7799246-0D69-454B-837A-25BC27954F62}" srcOrd="2" destOrd="0" presId="urn:microsoft.com/office/officeart/2018/2/layout/IconVerticalSolidList"/>
    <dgm:cxn modelId="{0BB772F1-3EA9-495B-B43B-3910A30E4632}" type="presParOf" srcId="{A7799246-0D69-454B-837A-25BC27954F62}" destId="{56AA7284-C20C-4E8B-96BC-EEAE2172EA3F}" srcOrd="0" destOrd="0" presId="urn:microsoft.com/office/officeart/2018/2/layout/IconVerticalSolidList"/>
    <dgm:cxn modelId="{33097874-C8A2-449D-9164-4F63994E995B}" type="presParOf" srcId="{A7799246-0D69-454B-837A-25BC27954F62}" destId="{B3FD5275-C8A1-4B1C-B1D6-10E0A4860F4F}" srcOrd="1" destOrd="0" presId="urn:microsoft.com/office/officeart/2018/2/layout/IconVerticalSolidList"/>
    <dgm:cxn modelId="{159240C4-4AA6-4C3C-BED5-F9A03BE97385}" type="presParOf" srcId="{A7799246-0D69-454B-837A-25BC27954F62}" destId="{7385B733-A4DF-4C6D-8155-585AD377916A}" srcOrd="2" destOrd="0" presId="urn:microsoft.com/office/officeart/2018/2/layout/IconVerticalSolidList"/>
    <dgm:cxn modelId="{33DD8D39-EE66-473C-9867-D9C4C97A8CA0}" type="presParOf" srcId="{A7799246-0D69-454B-837A-25BC27954F62}" destId="{EE3E68F2-4313-4A3D-A59E-0AAD37D32D2D}" srcOrd="3" destOrd="0" presId="urn:microsoft.com/office/officeart/2018/2/layout/IconVerticalSolidList"/>
    <dgm:cxn modelId="{8E7AEBBA-CCE7-4835-9EC5-231B96E98AA3}" type="presParOf" srcId="{8F323B57-52ED-4880-A65B-42F3F2DCA10F}" destId="{43329326-1D69-4067-A94B-FC547F0B8927}" srcOrd="3" destOrd="0" presId="urn:microsoft.com/office/officeart/2018/2/layout/IconVerticalSolidList"/>
    <dgm:cxn modelId="{2E990C08-C462-4877-A30E-DA24C65AF415}" type="presParOf" srcId="{8F323B57-52ED-4880-A65B-42F3F2DCA10F}" destId="{E604CA0A-889C-4546-B6EA-B9059575EC22}" srcOrd="4" destOrd="0" presId="urn:microsoft.com/office/officeart/2018/2/layout/IconVerticalSolidList"/>
    <dgm:cxn modelId="{3C35AA30-4EA7-4475-860C-7C14C573F1BF}" type="presParOf" srcId="{E604CA0A-889C-4546-B6EA-B9059575EC22}" destId="{51853280-32CA-4F3E-92B2-1B5D8D3F0265}" srcOrd="0" destOrd="0" presId="urn:microsoft.com/office/officeart/2018/2/layout/IconVerticalSolidList"/>
    <dgm:cxn modelId="{4A331ABE-2670-4BC5-AF93-C3D93E80BE3E}" type="presParOf" srcId="{E604CA0A-889C-4546-B6EA-B9059575EC22}" destId="{5DEE2EB2-F9FE-4748-9B48-7643508AC76B}" srcOrd="1" destOrd="0" presId="urn:microsoft.com/office/officeart/2018/2/layout/IconVerticalSolidList"/>
    <dgm:cxn modelId="{9A1885D0-94AD-458C-B0F6-674A38F8CE28}" type="presParOf" srcId="{E604CA0A-889C-4546-B6EA-B9059575EC22}" destId="{A508C604-78C4-4651-A3B4-CD15B5BA01F5}" srcOrd="2" destOrd="0" presId="urn:microsoft.com/office/officeart/2018/2/layout/IconVerticalSolidList"/>
    <dgm:cxn modelId="{80A5C1EF-CDDC-43B0-AA37-39A28B19352B}" type="presParOf" srcId="{E604CA0A-889C-4546-B6EA-B9059575EC22}" destId="{1E6890AA-3C6D-4378-B73C-97C5BC80ED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9336F-6BE3-421B-9148-E68584726872}" type="doc">
      <dgm:prSet loTypeId="urn:microsoft.com/office/officeart/2005/8/layout/hierarchy1" loCatId="hierarchy" qsTypeId="urn:microsoft.com/office/officeart/2005/8/quickstyle/simple2" qsCatId="simple" csTypeId="urn:microsoft.com/office/officeart/2005/8/colors/colorful4" csCatId="colorful"/>
      <dgm:spPr/>
      <dgm:t>
        <a:bodyPr/>
        <a:lstStyle/>
        <a:p>
          <a:endParaRPr lang="en-US"/>
        </a:p>
      </dgm:t>
    </dgm:pt>
    <dgm:pt modelId="{4D367194-7432-471C-AD05-AAA9DC7BCB35}">
      <dgm:prSet/>
      <dgm:spPr/>
      <dgm:t>
        <a:bodyPr/>
        <a:lstStyle/>
        <a:p>
          <a:r>
            <a:rPr lang="es-ES" dirty="0"/>
            <a:t>Para los datos transversales las observaciones se recopilan en un solo punto en el tiempo para múltiples entidades, en cambio, las series de tiempo involucran observaciones secuenciales a lo largo del tiempo para una sola entidad.</a:t>
          </a:r>
          <a:endParaRPr lang="en-US" dirty="0"/>
        </a:p>
      </dgm:t>
    </dgm:pt>
    <dgm:pt modelId="{8A0CDDE2-1622-4CBF-85B9-0FB7583D1F29}" type="parTrans" cxnId="{CAB28B35-6CAE-4A6C-8FE6-822872D42473}">
      <dgm:prSet/>
      <dgm:spPr/>
      <dgm:t>
        <a:bodyPr/>
        <a:lstStyle/>
        <a:p>
          <a:endParaRPr lang="en-US"/>
        </a:p>
      </dgm:t>
    </dgm:pt>
    <dgm:pt modelId="{787C3FF7-2E28-4E76-B3C8-A57C5F62079E}" type="sibTrans" cxnId="{CAB28B35-6CAE-4A6C-8FE6-822872D42473}">
      <dgm:prSet/>
      <dgm:spPr/>
      <dgm:t>
        <a:bodyPr/>
        <a:lstStyle/>
        <a:p>
          <a:endParaRPr lang="en-US"/>
        </a:p>
      </dgm:t>
    </dgm:pt>
    <dgm:pt modelId="{F00A598F-9ED5-4DCE-9E06-AD29FFD7DC17}">
      <dgm:prSet/>
      <dgm:spPr/>
      <dgm:t>
        <a:bodyPr/>
        <a:lstStyle/>
        <a:p>
          <a:r>
            <a:rPr lang="es-ES"/>
            <a:t>Mientras que los datos de sección cruzada pueden analizarse mediante técnicas como la regresión lineal, las series de tiempo requieren métodos específicos para modelar la dependencia temporal y las estructuras de autocorrelación.</a:t>
          </a:r>
          <a:endParaRPr lang="en-US"/>
        </a:p>
      </dgm:t>
    </dgm:pt>
    <dgm:pt modelId="{29C5368C-8DB7-4174-AFB8-E4EE043CB256}" type="parTrans" cxnId="{E503F82A-B488-4C63-9F0A-1959C95EB1C5}">
      <dgm:prSet/>
      <dgm:spPr/>
      <dgm:t>
        <a:bodyPr/>
        <a:lstStyle/>
        <a:p>
          <a:endParaRPr lang="en-US"/>
        </a:p>
      </dgm:t>
    </dgm:pt>
    <dgm:pt modelId="{1D3600C0-D532-47A4-B1CA-6D82B5111C26}" type="sibTrans" cxnId="{E503F82A-B488-4C63-9F0A-1959C95EB1C5}">
      <dgm:prSet/>
      <dgm:spPr/>
      <dgm:t>
        <a:bodyPr/>
        <a:lstStyle/>
        <a:p>
          <a:endParaRPr lang="en-US"/>
        </a:p>
      </dgm:t>
    </dgm:pt>
    <dgm:pt modelId="{DA1AEA46-A57B-42B2-AD53-94E2122D9CEB}" type="pres">
      <dgm:prSet presAssocID="{6DD9336F-6BE3-421B-9148-E68584726872}" presName="hierChild1" presStyleCnt="0">
        <dgm:presLayoutVars>
          <dgm:chPref val="1"/>
          <dgm:dir/>
          <dgm:animOne val="branch"/>
          <dgm:animLvl val="lvl"/>
          <dgm:resizeHandles/>
        </dgm:presLayoutVars>
      </dgm:prSet>
      <dgm:spPr/>
    </dgm:pt>
    <dgm:pt modelId="{4DF43DEE-BCFC-4E56-B041-1ABD03639424}" type="pres">
      <dgm:prSet presAssocID="{4D367194-7432-471C-AD05-AAA9DC7BCB35}" presName="hierRoot1" presStyleCnt="0"/>
      <dgm:spPr/>
    </dgm:pt>
    <dgm:pt modelId="{18517022-9BF7-4BCF-8988-39B0DE578B27}" type="pres">
      <dgm:prSet presAssocID="{4D367194-7432-471C-AD05-AAA9DC7BCB35}" presName="composite" presStyleCnt="0"/>
      <dgm:spPr/>
    </dgm:pt>
    <dgm:pt modelId="{51432708-DAD5-49A1-B810-6471B1DC952E}" type="pres">
      <dgm:prSet presAssocID="{4D367194-7432-471C-AD05-AAA9DC7BCB35}" presName="background" presStyleLbl="node0" presStyleIdx="0" presStyleCnt="2"/>
      <dgm:spPr/>
    </dgm:pt>
    <dgm:pt modelId="{7F0CFD03-ED87-4E8F-BE11-73C4882595B2}" type="pres">
      <dgm:prSet presAssocID="{4D367194-7432-471C-AD05-AAA9DC7BCB35}" presName="text" presStyleLbl="fgAcc0" presStyleIdx="0" presStyleCnt="2">
        <dgm:presLayoutVars>
          <dgm:chPref val="3"/>
        </dgm:presLayoutVars>
      </dgm:prSet>
      <dgm:spPr/>
    </dgm:pt>
    <dgm:pt modelId="{886AC208-CD86-4255-A994-1BEB7B61139D}" type="pres">
      <dgm:prSet presAssocID="{4D367194-7432-471C-AD05-AAA9DC7BCB35}" presName="hierChild2" presStyleCnt="0"/>
      <dgm:spPr/>
    </dgm:pt>
    <dgm:pt modelId="{B6251FD3-003F-4A46-B678-9F19DE4335EA}" type="pres">
      <dgm:prSet presAssocID="{F00A598F-9ED5-4DCE-9E06-AD29FFD7DC17}" presName="hierRoot1" presStyleCnt="0"/>
      <dgm:spPr/>
    </dgm:pt>
    <dgm:pt modelId="{131B2293-65B3-40ED-B1A6-CD4EF15BBE3F}" type="pres">
      <dgm:prSet presAssocID="{F00A598F-9ED5-4DCE-9E06-AD29FFD7DC17}" presName="composite" presStyleCnt="0"/>
      <dgm:spPr/>
    </dgm:pt>
    <dgm:pt modelId="{77D3D6E9-EA04-48C1-BEA1-A78733C4C4A7}" type="pres">
      <dgm:prSet presAssocID="{F00A598F-9ED5-4DCE-9E06-AD29FFD7DC17}" presName="background" presStyleLbl="node0" presStyleIdx="1" presStyleCnt="2"/>
      <dgm:spPr/>
    </dgm:pt>
    <dgm:pt modelId="{D8F97699-C42F-4CE4-9A93-CDF9CF225CE4}" type="pres">
      <dgm:prSet presAssocID="{F00A598F-9ED5-4DCE-9E06-AD29FFD7DC17}" presName="text" presStyleLbl="fgAcc0" presStyleIdx="1" presStyleCnt="2">
        <dgm:presLayoutVars>
          <dgm:chPref val="3"/>
        </dgm:presLayoutVars>
      </dgm:prSet>
      <dgm:spPr/>
    </dgm:pt>
    <dgm:pt modelId="{6C53EE50-3D46-4130-9ECF-2C9A23BE2540}" type="pres">
      <dgm:prSet presAssocID="{F00A598F-9ED5-4DCE-9E06-AD29FFD7DC17}" presName="hierChild2" presStyleCnt="0"/>
      <dgm:spPr/>
    </dgm:pt>
  </dgm:ptLst>
  <dgm:cxnLst>
    <dgm:cxn modelId="{DF6E4217-0E28-4F1C-9420-A7D4A8C2600D}" type="presOf" srcId="{F00A598F-9ED5-4DCE-9E06-AD29FFD7DC17}" destId="{D8F97699-C42F-4CE4-9A93-CDF9CF225CE4}" srcOrd="0" destOrd="0" presId="urn:microsoft.com/office/officeart/2005/8/layout/hierarchy1"/>
    <dgm:cxn modelId="{E503F82A-B488-4C63-9F0A-1959C95EB1C5}" srcId="{6DD9336F-6BE3-421B-9148-E68584726872}" destId="{F00A598F-9ED5-4DCE-9E06-AD29FFD7DC17}" srcOrd="1" destOrd="0" parTransId="{29C5368C-8DB7-4174-AFB8-E4EE043CB256}" sibTransId="{1D3600C0-D532-47A4-B1CA-6D82B5111C26}"/>
    <dgm:cxn modelId="{CAB28B35-6CAE-4A6C-8FE6-822872D42473}" srcId="{6DD9336F-6BE3-421B-9148-E68584726872}" destId="{4D367194-7432-471C-AD05-AAA9DC7BCB35}" srcOrd="0" destOrd="0" parTransId="{8A0CDDE2-1622-4CBF-85B9-0FB7583D1F29}" sibTransId="{787C3FF7-2E28-4E76-B3C8-A57C5F62079E}"/>
    <dgm:cxn modelId="{3BD1F89B-C11D-4F9A-A76F-AB66215951F9}" type="presOf" srcId="{6DD9336F-6BE3-421B-9148-E68584726872}" destId="{DA1AEA46-A57B-42B2-AD53-94E2122D9CEB}" srcOrd="0" destOrd="0" presId="urn:microsoft.com/office/officeart/2005/8/layout/hierarchy1"/>
    <dgm:cxn modelId="{E89656A5-08C0-4C7B-80C3-1B04D62974C2}" type="presOf" srcId="{4D367194-7432-471C-AD05-AAA9DC7BCB35}" destId="{7F0CFD03-ED87-4E8F-BE11-73C4882595B2}" srcOrd="0" destOrd="0" presId="urn:microsoft.com/office/officeart/2005/8/layout/hierarchy1"/>
    <dgm:cxn modelId="{95ECE336-64D5-4272-BF07-6AD646F23AC3}" type="presParOf" srcId="{DA1AEA46-A57B-42B2-AD53-94E2122D9CEB}" destId="{4DF43DEE-BCFC-4E56-B041-1ABD03639424}" srcOrd="0" destOrd="0" presId="urn:microsoft.com/office/officeart/2005/8/layout/hierarchy1"/>
    <dgm:cxn modelId="{BD5B4714-8302-486F-9B59-68039616DD88}" type="presParOf" srcId="{4DF43DEE-BCFC-4E56-B041-1ABD03639424}" destId="{18517022-9BF7-4BCF-8988-39B0DE578B27}" srcOrd="0" destOrd="0" presId="urn:microsoft.com/office/officeart/2005/8/layout/hierarchy1"/>
    <dgm:cxn modelId="{F5FA05DD-01E0-49D6-A2E6-162231C393DE}" type="presParOf" srcId="{18517022-9BF7-4BCF-8988-39B0DE578B27}" destId="{51432708-DAD5-49A1-B810-6471B1DC952E}" srcOrd="0" destOrd="0" presId="urn:microsoft.com/office/officeart/2005/8/layout/hierarchy1"/>
    <dgm:cxn modelId="{3D5ABBF6-A30E-472D-9A96-FC95CD10470F}" type="presParOf" srcId="{18517022-9BF7-4BCF-8988-39B0DE578B27}" destId="{7F0CFD03-ED87-4E8F-BE11-73C4882595B2}" srcOrd="1" destOrd="0" presId="urn:microsoft.com/office/officeart/2005/8/layout/hierarchy1"/>
    <dgm:cxn modelId="{4393941C-7C6A-41EC-93F1-3DFA54C616F3}" type="presParOf" srcId="{4DF43DEE-BCFC-4E56-B041-1ABD03639424}" destId="{886AC208-CD86-4255-A994-1BEB7B61139D}" srcOrd="1" destOrd="0" presId="urn:microsoft.com/office/officeart/2005/8/layout/hierarchy1"/>
    <dgm:cxn modelId="{1ABB9515-9123-4E6F-9C56-7CC61FA952DB}" type="presParOf" srcId="{DA1AEA46-A57B-42B2-AD53-94E2122D9CEB}" destId="{B6251FD3-003F-4A46-B678-9F19DE4335EA}" srcOrd="1" destOrd="0" presId="urn:microsoft.com/office/officeart/2005/8/layout/hierarchy1"/>
    <dgm:cxn modelId="{417289BC-6F87-475E-A65D-1B579E3CBEAC}" type="presParOf" srcId="{B6251FD3-003F-4A46-B678-9F19DE4335EA}" destId="{131B2293-65B3-40ED-B1A6-CD4EF15BBE3F}" srcOrd="0" destOrd="0" presId="urn:microsoft.com/office/officeart/2005/8/layout/hierarchy1"/>
    <dgm:cxn modelId="{F943A5B4-3A00-483B-B153-6A481CBB034C}" type="presParOf" srcId="{131B2293-65B3-40ED-B1A6-CD4EF15BBE3F}" destId="{77D3D6E9-EA04-48C1-BEA1-A78733C4C4A7}" srcOrd="0" destOrd="0" presId="urn:microsoft.com/office/officeart/2005/8/layout/hierarchy1"/>
    <dgm:cxn modelId="{45B8F582-D611-4E38-8BF6-E108D6015190}" type="presParOf" srcId="{131B2293-65B3-40ED-B1A6-CD4EF15BBE3F}" destId="{D8F97699-C42F-4CE4-9A93-CDF9CF225CE4}" srcOrd="1" destOrd="0" presId="urn:microsoft.com/office/officeart/2005/8/layout/hierarchy1"/>
    <dgm:cxn modelId="{1C6F41B3-AE5B-4789-8569-9F9D41F62DE8}" type="presParOf" srcId="{B6251FD3-003F-4A46-B678-9F19DE4335EA}" destId="{6C53EE50-3D46-4130-9ECF-2C9A23BE254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1CBC7-2005-4D1A-AF91-79252F1DEAA0}"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8B3FCCFE-DAD6-464D-B03E-23D81DBF7CD6}">
      <dgm:prSet custT="1"/>
      <dgm:spPr/>
      <dgm:t>
        <a:bodyPr/>
        <a:lstStyle/>
        <a:p>
          <a:pPr>
            <a:lnSpc>
              <a:spcPct val="100000"/>
            </a:lnSpc>
          </a:pPr>
          <a:r>
            <a:rPr lang="es-ES" sz="1400" dirty="0"/>
            <a:t>Un modelo estocástico escribe matemáticamente la evolución de un sistema a lo largo del tiempo, la cual está sujeta a la influencia de variables aleatorias. </a:t>
          </a:r>
          <a:endParaRPr lang="en-US" sz="1400" dirty="0"/>
        </a:p>
      </dgm:t>
    </dgm:pt>
    <dgm:pt modelId="{8D3D0C17-D03C-4BB0-B908-46C3E8A69D4E}" type="parTrans" cxnId="{912DA562-EF61-4304-AA01-BAE6D8C87888}">
      <dgm:prSet/>
      <dgm:spPr/>
      <dgm:t>
        <a:bodyPr/>
        <a:lstStyle/>
        <a:p>
          <a:endParaRPr lang="en-US" sz="2000"/>
        </a:p>
      </dgm:t>
    </dgm:pt>
    <dgm:pt modelId="{3103D480-F530-4D22-904C-BDD5E3DCDB94}" type="sibTrans" cxnId="{912DA562-EF61-4304-AA01-BAE6D8C87888}">
      <dgm:prSet/>
      <dgm:spPr/>
      <dgm:t>
        <a:bodyPr/>
        <a:lstStyle/>
        <a:p>
          <a:endParaRPr lang="en-US" sz="2000"/>
        </a:p>
      </dgm:t>
    </dgm:pt>
    <dgm:pt modelId="{81E2CD19-EFB8-4801-A04E-C45AEB79476C}">
      <dgm:prSet custT="1"/>
      <dgm:spPr/>
      <dgm:t>
        <a:bodyPr/>
        <a:lstStyle/>
        <a:p>
          <a:pPr>
            <a:lnSpc>
              <a:spcPct val="100000"/>
            </a:lnSpc>
          </a:pPr>
          <a:r>
            <a:rPr lang="es-ES" sz="1400" dirty="0"/>
            <a:t>Un modelo estocástico es captura la aleatoriedad o la variabilidad (incertidumbre) inherente en los datos que está tratando de describir o predecir. </a:t>
          </a:r>
          <a:endParaRPr lang="en-US" sz="1400" dirty="0"/>
        </a:p>
      </dgm:t>
    </dgm:pt>
    <dgm:pt modelId="{08117298-743B-4C28-938A-CB1ADAA157CC}" type="parTrans" cxnId="{94D9ABEF-3DF1-4C86-8586-0145F120B051}">
      <dgm:prSet/>
      <dgm:spPr/>
      <dgm:t>
        <a:bodyPr/>
        <a:lstStyle/>
        <a:p>
          <a:endParaRPr lang="en-US" sz="2000"/>
        </a:p>
      </dgm:t>
    </dgm:pt>
    <dgm:pt modelId="{08B6F714-DA36-4F49-82C5-EC26A7D81663}" type="sibTrans" cxnId="{94D9ABEF-3DF1-4C86-8586-0145F120B051}">
      <dgm:prSet/>
      <dgm:spPr/>
      <dgm:t>
        <a:bodyPr/>
        <a:lstStyle/>
        <a:p>
          <a:endParaRPr lang="en-US" sz="2000"/>
        </a:p>
      </dgm:t>
    </dgm:pt>
    <dgm:pt modelId="{C0987B0B-B20B-40A9-BF00-724CEA63ABF8}">
      <dgm:prSet custT="1"/>
      <dgm:spPr/>
      <dgm:t>
        <a:bodyPr/>
        <a:lstStyle/>
        <a:p>
          <a:pPr>
            <a:lnSpc>
              <a:spcPct val="100000"/>
            </a:lnSpc>
          </a:pPr>
          <a:r>
            <a:rPr lang="es-ES" sz="14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dirty="0"/>
        </a:p>
      </dgm:t>
    </dgm:pt>
    <dgm:pt modelId="{BEBAF131-D4F8-4565-8108-C6DE165AD461}" type="parTrans" cxnId="{9381C805-DD0C-41D7-BA55-8654BF7658A0}">
      <dgm:prSet/>
      <dgm:spPr/>
      <dgm:t>
        <a:bodyPr/>
        <a:lstStyle/>
        <a:p>
          <a:endParaRPr lang="en-US" sz="2000"/>
        </a:p>
      </dgm:t>
    </dgm:pt>
    <dgm:pt modelId="{260FAB9E-D327-4EF5-A343-E5C59C7996A8}" type="sibTrans" cxnId="{9381C805-DD0C-41D7-BA55-8654BF7658A0}">
      <dgm:prSet/>
      <dgm:spPr/>
      <dgm:t>
        <a:bodyPr/>
        <a:lstStyle/>
        <a:p>
          <a:endParaRPr lang="en-US" sz="2000"/>
        </a:p>
      </dgm:t>
    </dgm:pt>
    <dgm:pt modelId="{8EDCB4D7-10CA-4A41-B2FB-1B09D223D342}">
      <dgm:prSet custT="1"/>
      <dgm:spPr/>
      <dgm:t>
        <a:bodyPr/>
        <a:lstStyle/>
        <a:p>
          <a:pPr>
            <a:lnSpc>
              <a:spcPct val="100000"/>
            </a:lnSpc>
          </a:pPr>
          <a:r>
            <a:rPr lang="es-ES" sz="14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dirty="0"/>
        </a:p>
      </dgm:t>
    </dgm:pt>
    <dgm:pt modelId="{E151FA60-D17F-444D-AADC-E4945F9DFA4D}" type="parTrans" cxnId="{0BB3F709-3056-4E19-A967-AFC976396A99}">
      <dgm:prSet/>
      <dgm:spPr/>
      <dgm:t>
        <a:bodyPr/>
        <a:lstStyle/>
        <a:p>
          <a:endParaRPr lang="en-US" sz="2000"/>
        </a:p>
      </dgm:t>
    </dgm:pt>
    <dgm:pt modelId="{CA9F4833-6AF6-415B-9825-8524A94154B5}" type="sibTrans" cxnId="{0BB3F709-3056-4E19-A967-AFC976396A99}">
      <dgm:prSet/>
      <dgm:spPr/>
      <dgm:t>
        <a:bodyPr/>
        <a:lstStyle/>
        <a:p>
          <a:endParaRPr lang="en-US" sz="2000"/>
        </a:p>
      </dgm:t>
    </dgm:pt>
    <dgm:pt modelId="{5CC28514-3473-4C77-837A-1375BF388F5A}" type="pres">
      <dgm:prSet presAssocID="{D201CBC7-2005-4D1A-AF91-79252F1DEAA0}" presName="root" presStyleCnt="0">
        <dgm:presLayoutVars>
          <dgm:dir/>
          <dgm:resizeHandles val="exact"/>
        </dgm:presLayoutVars>
      </dgm:prSet>
      <dgm:spPr/>
    </dgm:pt>
    <dgm:pt modelId="{537A6CB3-E5B3-4417-9A40-0D1E0564021F}" type="pres">
      <dgm:prSet presAssocID="{8B3FCCFE-DAD6-464D-B03E-23D81DBF7CD6}" presName="compNode" presStyleCnt="0"/>
      <dgm:spPr/>
    </dgm:pt>
    <dgm:pt modelId="{C5A7833B-8129-4929-AF68-4AE4B4F1B0E1}" type="pres">
      <dgm:prSet presAssocID="{8B3FCCFE-DAD6-464D-B03E-23D81DBF7CD6}" presName="bgRect" presStyleLbl="bgShp" presStyleIdx="0" presStyleCnt="4"/>
      <dgm:spPr/>
    </dgm:pt>
    <dgm:pt modelId="{6D8ABF70-D30B-4461-A1A1-4EEE4145C932}" type="pres">
      <dgm:prSet presAssocID="{8B3FCCFE-DAD6-464D-B03E-23D81DBF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F5709137-5A4F-489A-B809-5291E62A9A56}" type="pres">
      <dgm:prSet presAssocID="{8B3FCCFE-DAD6-464D-B03E-23D81DBF7CD6}" presName="spaceRect" presStyleCnt="0"/>
      <dgm:spPr/>
    </dgm:pt>
    <dgm:pt modelId="{F55E8C4F-FB1A-4508-97D1-458697425F8C}" type="pres">
      <dgm:prSet presAssocID="{8B3FCCFE-DAD6-464D-B03E-23D81DBF7CD6}" presName="parTx" presStyleLbl="revTx" presStyleIdx="0" presStyleCnt="4" custLinFactNeighborY="-3831">
        <dgm:presLayoutVars>
          <dgm:chMax val="0"/>
          <dgm:chPref val="0"/>
        </dgm:presLayoutVars>
      </dgm:prSet>
      <dgm:spPr/>
    </dgm:pt>
    <dgm:pt modelId="{732A2908-6E8F-48F8-9A98-7CA012E92532}" type="pres">
      <dgm:prSet presAssocID="{3103D480-F530-4D22-904C-BDD5E3DCDB94}" presName="sibTrans" presStyleCnt="0"/>
      <dgm:spPr/>
    </dgm:pt>
    <dgm:pt modelId="{CBFEBB96-79A1-42FE-9BCA-2DEA8AE32FF1}" type="pres">
      <dgm:prSet presAssocID="{81E2CD19-EFB8-4801-A04E-C45AEB79476C}" presName="compNode" presStyleCnt="0"/>
      <dgm:spPr/>
    </dgm:pt>
    <dgm:pt modelId="{99295DDD-0094-4B10-B69E-5F6CFD6C8C6E}" type="pres">
      <dgm:prSet presAssocID="{81E2CD19-EFB8-4801-A04E-C45AEB79476C}" presName="bgRect" presStyleLbl="bgShp" presStyleIdx="1" presStyleCnt="4"/>
      <dgm:spPr/>
    </dgm:pt>
    <dgm:pt modelId="{D67E80B6-4A76-468B-8127-5C4D5441BFE8}" type="pres">
      <dgm:prSet presAssocID="{81E2CD19-EFB8-4801-A04E-C45AEB794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4EFD9B-D2B2-452C-B756-90443D49DF9F}" type="pres">
      <dgm:prSet presAssocID="{81E2CD19-EFB8-4801-A04E-C45AEB79476C}" presName="spaceRect" presStyleCnt="0"/>
      <dgm:spPr/>
    </dgm:pt>
    <dgm:pt modelId="{4F135A79-E7D9-4DF3-AA5B-9B9C5F78BE9A}" type="pres">
      <dgm:prSet presAssocID="{81E2CD19-EFB8-4801-A04E-C45AEB79476C}" presName="parTx" presStyleLbl="revTx" presStyleIdx="1" presStyleCnt="4">
        <dgm:presLayoutVars>
          <dgm:chMax val="0"/>
          <dgm:chPref val="0"/>
        </dgm:presLayoutVars>
      </dgm:prSet>
      <dgm:spPr/>
    </dgm:pt>
    <dgm:pt modelId="{740D0D38-CCA7-4F93-9221-E46A90C47645}" type="pres">
      <dgm:prSet presAssocID="{08B6F714-DA36-4F49-82C5-EC26A7D81663}" presName="sibTrans" presStyleCnt="0"/>
      <dgm:spPr/>
    </dgm:pt>
    <dgm:pt modelId="{D6222630-CC8B-4800-9E3F-0F696F972A55}" type="pres">
      <dgm:prSet presAssocID="{C0987B0B-B20B-40A9-BF00-724CEA63ABF8}" presName="compNode" presStyleCnt="0"/>
      <dgm:spPr/>
    </dgm:pt>
    <dgm:pt modelId="{6290A74C-EDB9-48EA-9AAB-7FC9E63CF472}" type="pres">
      <dgm:prSet presAssocID="{C0987B0B-B20B-40A9-BF00-724CEA63ABF8}" presName="bgRect" presStyleLbl="bgShp" presStyleIdx="2" presStyleCnt="4"/>
      <dgm:spPr/>
    </dgm:pt>
    <dgm:pt modelId="{2E21AFA9-9E85-4B78-B17C-21A010E43E50}" type="pres">
      <dgm:prSet presAssocID="{C0987B0B-B20B-40A9-BF00-724CEA63A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66BC2FF-D6B8-48E0-B59E-5189D55AF9EA}" type="pres">
      <dgm:prSet presAssocID="{C0987B0B-B20B-40A9-BF00-724CEA63ABF8}" presName="spaceRect" presStyleCnt="0"/>
      <dgm:spPr/>
    </dgm:pt>
    <dgm:pt modelId="{7F6C08D4-77CA-442B-812E-CA7CB70691DF}" type="pres">
      <dgm:prSet presAssocID="{C0987B0B-B20B-40A9-BF00-724CEA63ABF8}" presName="parTx" presStyleLbl="revTx" presStyleIdx="2" presStyleCnt="4">
        <dgm:presLayoutVars>
          <dgm:chMax val="0"/>
          <dgm:chPref val="0"/>
        </dgm:presLayoutVars>
      </dgm:prSet>
      <dgm:spPr/>
    </dgm:pt>
    <dgm:pt modelId="{F80D5F3A-0632-4A25-80AA-F7E1B654F8FA}" type="pres">
      <dgm:prSet presAssocID="{260FAB9E-D327-4EF5-A343-E5C59C7996A8}" presName="sibTrans" presStyleCnt="0"/>
      <dgm:spPr/>
    </dgm:pt>
    <dgm:pt modelId="{C98A9A52-16E2-4D44-A0D4-414375564420}" type="pres">
      <dgm:prSet presAssocID="{8EDCB4D7-10CA-4A41-B2FB-1B09D223D342}" presName="compNode" presStyleCnt="0"/>
      <dgm:spPr/>
    </dgm:pt>
    <dgm:pt modelId="{BAC7F1C9-1F7E-4C01-B6F9-214242DB299E}" type="pres">
      <dgm:prSet presAssocID="{8EDCB4D7-10CA-4A41-B2FB-1B09D223D342}" presName="bgRect" presStyleLbl="bgShp" presStyleIdx="3" presStyleCnt="4"/>
      <dgm:spPr/>
    </dgm:pt>
    <dgm:pt modelId="{3A1EAACF-89C7-4DCC-8D34-9E69B7A244BE}" type="pres">
      <dgm:prSet presAssocID="{8EDCB4D7-10CA-4A41-B2FB-1B09D223D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354AD26A-A7E8-4733-AA53-F1CB2BAC0678}" type="pres">
      <dgm:prSet presAssocID="{8EDCB4D7-10CA-4A41-B2FB-1B09D223D342}" presName="spaceRect" presStyleCnt="0"/>
      <dgm:spPr/>
    </dgm:pt>
    <dgm:pt modelId="{A45FD0CB-2A63-4D6F-AD86-F3263A059014}" type="pres">
      <dgm:prSet presAssocID="{8EDCB4D7-10CA-4A41-B2FB-1B09D223D342}" presName="parTx" presStyleLbl="revTx" presStyleIdx="3" presStyleCnt="4">
        <dgm:presLayoutVars>
          <dgm:chMax val="0"/>
          <dgm:chPref val="0"/>
        </dgm:presLayoutVars>
      </dgm:prSet>
      <dgm:spPr/>
    </dgm:pt>
  </dgm:ptLst>
  <dgm:cxnLst>
    <dgm:cxn modelId="{9381C805-DD0C-41D7-BA55-8654BF7658A0}" srcId="{D201CBC7-2005-4D1A-AF91-79252F1DEAA0}" destId="{C0987B0B-B20B-40A9-BF00-724CEA63ABF8}" srcOrd="2" destOrd="0" parTransId="{BEBAF131-D4F8-4565-8108-C6DE165AD461}" sibTransId="{260FAB9E-D327-4EF5-A343-E5C59C7996A8}"/>
    <dgm:cxn modelId="{0BB3F709-3056-4E19-A967-AFC976396A99}" srcId="{D201CBC7-2005-4D1A-AF91-79252F1DEAA0}" destId="{8EDCB4D7-10CA-4A41-B2FB-1B09D223D342}" srcOrd="3" destOrd="0" parTransId="{E151FA60-D17F-444D-AADC-E4945F9DFA4D}" sibTransId="{CA9F4833-6AF6-415B-9825-8524A94154B5}"/>
    <dgm:cxn modelId="{EA283B19-9537-4227-B9CD-8EB5FF50F22A}" type="presOf" srcId="{81E2CD19-EFB8-4801-A04E-C45AEB79476C}" destId="{4F135A79-E7D9-4DF3-AA5B-9B9C5F78BE9A}" srcOrd="0" destOrd="0" presId="urn:microsoft.com/office/officeart/2018/2/layout/IconVerticalSolidList"/>
    <dgm:cxn modelId="{912DA562-EF61-4304-AA01-BAE6D8C87888}" srcId="{D201CBC7-2005-4D1A-AF91-79252F1DEAA0}" destId="{8B3FCCFE-DAD6-464D-B03E-23D81DBF7CD6}" srcOrd="0" destOrd="0" parTransId="{8D3D0C17-D03C-4BB0-B908-46C3E8A69D4E}" sibTransId="{3103D480-F530-4D22-904C-BDD5E3DCDB94}"/>
    <dgm:cxn modelId="{9EA1B24E-BFF8-427A-8257-92C5BAB2EBF2}" type="presOf" srcId="{8EDCB4D7-10CA-4A41-B2FB-1B09D223D342}" destId="{A45FD0CB-2A63-4D6F-AD86-F3263A059014}" srcOrd="0" destOrd="0" presId="urn:microsoft.com/office/officeart/2018/2/layout/IconVerticalSolidList"/>
    <dgm:cxn modelId="{DFA419C9-6E17-4DD0-9162-EAED99366F96}" type="presOf" srcId="{D201CBC7-2005-4D1A-AF91-79252F1DEAA0}" destId="{5CC28514-3473-4C77-837A-1375BF388F5A}" srcOrd="0" destOrd="0" presId="urn:microsoft.com/office/officeart/2018/2/layout/IconVerticalSolidList"/>
    <dgm:cxn modelId="{D97A17D6-3B62-45FF-8242-4607A06106B1}" type="presOf" srcId="{8B3FCCFE-DAD6-464D-B03E-23D81DBF7CD6}" destId="{F55E8C4F-FB1A-4508-97D1-458697425F8C}" srcOrd="0" destOrd="0" presId="urn:microsoft.com/office/officeart/2018/2/layout/IconVerticalSolidList"/>
    <dgm:cxn modelId="{94D9ABEF-3DF1-4C86-8586-0145F120B051}" srcId="{D201CBC7-2005-4D1A-AF91-79252F1DEAA0}" destId="{81E2CD19-EFB8-4801-A04E-C45AEB79476C}" srcOrd="1" destOrd="0" parTransId="{08117298-743B-4C28-938A-CB1ADAA157CC}" sibTransId="{08B6F714-DA36-4F49-82C5-EC26A7D81663}"/>
    <dgm:cxn modelId="{462A5EF0-11D7-4F1B-BF67-FD91989100CC}" type="presOf" srcId="{C0987B0B-B20B-40A9-BF00-724CEA63ABF8}" destId="{7F6C08D4-77CA-442B-812E-CA7CB70691DF}" srcOrd="0" destOrd="0" presId="urn:microsoft.com/office/officeart/2018/2/layout/IconVerticalSolidList"/>
    <dgm:cxn modelId="{7976F698-88AA-47E3-9BD8-AAC03CF62C0F}" type="presParOf" srcId="{5CC28514-3473-4C77-837A-1375BF388F5A}" destId="{537A6CB3-E5B3-4417-9A40-0D1E0564021F}" srcOrd="0" destOrd="0" presId="urn:microsoft.com/office/officeart/2018/2/layout/IconVerticalSolidList"/>
    <dgm:cxn modelId="{FC7FF3F3-4A78-4C43-9220-37DE8D7E8ACC}" type="presParOf" srcId="{537A6CB3-E5B3-4417-9A40-0D1E0564021F}" destId="{C5A7833B-8129-4929-AF68-4AE4B4F1B0E1}" srcOrd="0" destOrd="0" presId="urn:microsoft.com/office/officeart/2018/2/layout/IconVerticalSolidList"/>
    <dgm:cxn modelId="{F33BD656-6DBB-448B-8503-34B91F05BCF7}" type="presParOf" srcId="{537A6CB3-E5B3-4417-9A40-0D1E0564021F}" destId="{6D8ABF70-D30B-4461-A1A1-4EEE4145C932}" srcOrd="1" destOrd="0" presId="urn:microsoft.com/office/officeart/2018/2/layout/IconVerticalSolidList"/>
    <dgm:cxn modelId="{C7F81128-ADCB-4BE8-AF56-27D604580ECF}" type="presParOf" srcId="{537A6CB3-E5B3-4417-9A40-0D1E0564021F}" destId="{F5709137-5A4F-489A-B809-5291E62A9A56}" srcOrd="2" destOrd="0" presId="urn:microsoft.com/office/officeart/2018/2/layout/IconVerticalSolidList"/>
    <dgm:cxn modelId="{3CE6CA7D-40A3-4349-8B3D-D249000007D1}" type="presParOf" srcId="{537A6CB3-E5B3-4417-9A40-0D1E0564021F}" destId="{F55E8C4F-FB1A-4508-97D1-458697425F8C}" srcOrd="3" destOrd="0" presId="urn:microsoft.com/office/officeart/2018/2/layout/IconVerticalSolidList"/>
    <dgm:cxn modelId="{00F2A268-3231-47DA-AC25-3A1A304E0219}" type="presParOf" srcId="{5CC28514-3473-4C77-837A-1375BF388F5A}" destId="{732A2908-6E8F-48F8-9A98-7CA012E92532}" srcOrd="1" destOrd="0" presId="urn:microsoft.com/office/officeart/2018/2/layout/IconVerticalSolidList"/>
    <dgm:cxn modelId="{90BAAD8C-5CDB-4BD2-B676-8916413A4FDD}" type="presParOf" srcId="{5CC28514-3473-4C77-837A-1375BF388F5A}" destId="{CBFEBB96-79A1-42FE-9BCA-2DEA8AE32FF1}" srcOrd="2" destOrd="0" presId="urn:microsoft.com/office/officeart/2018/2/layout/IconVerticalSolidList"/>
    <dgm:cxn modelId="{A2658F22-D03A-4C12-84BD-BB0FBA689F99}" type="presParOf" srcId="{CBFEBB96-79A1-42FE-9BCA-2DEA8AE32FF1}" destId="{99295DDD-0094-4B10-B69E-5F6CFD6C8C6E}" srcOrd="0" destOrd="0" presId="urn:microsoft.com/office/officeart/2018/2/layout/IconVerticalSolidList"/>
    <dgm:cxn modelId="{87B5096C-6828-4795-B03E-D7F475F7058B}" type="presParOf" srcId="{CBFEBB96-79A1-42FE-9BCA-2DEA8AE32FF1}" destId="{D67E80B6-4A76-468B-8127-5C4D5441BFE8}" srcOrd="1" destOrd="0" presId="urn:microsoft.com/office/officeart/2018/2/layout/IconVerticalSolidList"/>
    <dgm:cxn modelId="{A455A0A6-017D-43F2-A194-9F5AE1A1B7F4}" type="presParOf" srcId="{CBFEBB96-79A1-42FE-9BCA-2DEA8AE32FF1}" destId="{144EFD9B-D2B2-452C-B756-90443D49DF9F}" srcOrd="2" destOrd="0" presId="urn:microsoft.com/office/officeart/2018/2/layout/IconVerticalSolidList"/>
    <dgm:cxn modelId="{09BDC78E-BEAA-4D02-B03C-7722ACC59496}" type="presParOf" srcId="{CBFEBB96-79A1-42FE-9BCA-2DEA8AE32FF1}" destId="{4F135A79-E7D9-4DF3-AA5B-9B9C5F78BE9A}" srcOrd="3" destOrd="0" presId="urn:microsoft.com/office/officeart/2018/2/layout/IconVerticalSolidList"/>
    <dgm:cxn modelId="{B6133EF8-9C59-4C2C-A6E2-CEF7E098401E}" type="presParOf" srcId="{5CC28514-3473-4C77-837A-1375BF388F5A}" destId="{740D0D38-CCA7-4F93-9221-E46A90C47645}" srcOrd="3" destOrd="0" presId="urn:microsoft.com/office/officeart/2018/2/layout/IconVerticalSolidList"/>
    <dgm:cxn modelId="{285AD769-5B69-4917-A2BF-2A4746547E5E}" type="presParOf" srcId="{5CC28514-3473-4C77-837A-1375BF388F5A}" destId="{D6222630-CC8B-4800-9E3F-0F696F972A55}" srcOrd="4" destOrd="0" presId="urn:microsoft.com/office/officeart/2018/2/layout/IconVerticalSolidList"/>
    <dgm:cxn modelId="{72BFE0D9-C451-44BA-82A8-BF1E0990E32D}" type="presParOf" srcId="{D6222630-CC8B-4800-9E3F-0F696F972A55}" destId="{6290A74C-EDB9-48EA-9AAB-7FC9E63CF472}" srcOrd="0" destOrd="0" presId="urn:microsoft.com/office/officeart/2018/2/layout/IconVerticalSolidList"/>
    <dgm:cxn modelId="{34BA128C-9301-422A-90EE-17BAFF8D9056}" type="presParOf" srcId="{D6222630-CC8B-4800-9E3F-0F696F972A55}" destId="{2E21AFA9-9E85-4B78-B17C-21A010E43E50}" srcOrd="1" destOrd="0" presId="urn:microsoft.com/office/officeart/2018/2/layout/IconVerticalSolidList"/>
    <dgm:cxn modelId="{4D5C74D5-4ADC-43BE-B550-BDECE196D6DA}" type="presParOf" srcId="{D6222630-CC8B-4800-9E3F-0F696F972A55}" destId="{866BC2FF-D6B8-48E0-B59E-5189D55AF9EA}" srcOrd="2" destOrd="0" presId="urn:microsoft.com/office/officeart/2018/2/layout/IconVerticalSolidList"/>
    <dgm:cxn modelId="{A9477CB2-8ED1-4440-8E57-4F38AFA3A39C}" type="presParOf" srcId="{D6222630-CC8B-4800-9E3F-0F696F972A55}" destId="{7F6C08D4-77CA-442B-812E-CA7CB70691DF}" srcOrd="3" destOrd="0" presId="urn:microsoft.com/office/officeart/2018/2/layout/IconVerticalSolidList"/>
    <dgm:cxn modelId="{55245975-8CC6-4F03-ACE0-D3D0DE49C4EC}" type="presParOf" srcId="{5CC28514-3473-4C77-837A-1375BF388F5A}" destId="{F80D5F3A-0632-4A25-80AA-F7E1B654F8FA}" srcOrd="5" destOrd="0" presId="urn:microsoft.com/office/officeart/2018/2/layout/IconVerticalSolidList"/>
    <dgm:cxn modelId="{6CA3A28F-CA02-4406-9315-AC42C57948C4}" type="presParOf" srcId="{5CC28514-3473-4C77-837A-1375BF388F5A}" destId="{C98A9A52-16E2-4D44-A0D4-414375564420}" srcOrd="6" destOrd="0" presId="urn:microsoft.com/office/officeart/2018/2/layout/IconVerticalSolidList"/>
    <dgm:cxn modelId="{3AC6609D-0727-4BEF-A8D0-AC827E3F55E7}" type="presParOf" srcId="{C98A9A52-16E2-4D44-A0D4-414375564420}" destId="{BAC7F1C9-1F7E-4C01-B6F9-214242DB299E}" srcOrd="0" destOrd="0" presId="urn:microsoft.com/office/officeart/2018/2/layout/IconVerticalSolidList"/>
    <dgm:cxn modelId="{90FD8070-0D23-4EE6-9C41-CD573343581B}" type="presParOf" srcId="{C98A9A52-16E2-4D44-A0D4-414375564420}" destId="{3A1EAACF-89C7-4DCC-8D34-9E69B7A244BE}" srcOrd="1" destOrd="0" presId="urn:microsoft.com/office/officeart/2018/2/layout/IconVerticalSolidList"/>
    <dgm:cxn modelId="{E8C963E8-56D8-4CAD-B2D1-BFC13AFE0965}" type="presParOf" srcId="{C98A9A52-16E2-4D44-A0D4-414375564420}" destId="{354AD26A-A7E8-4733-AA53-F1CB2BAC0678}" srcOrd="2" destOrd="0" presId="urn:microsoft.com/office/officeart/2018/2/layout/IconVerticalSolidList"/>
    <dgm:cxn modelId="{2F1471CF-3466-47CA-AF97-F0C7D807106B}" type="presParOf" srcId="{C98A9A52-16E2-4D44-A0D4-414375564420}" destId="{A45FD0CB-2A63-4D6F-AD86-F3263A0590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7A98A-0453-44C9-8A42-848E8261B75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918CDAA8-3CA0-4EAF-9E8D-E24DDB73199E}">
      <dgm:prSet custT="1"/>
      <dgm:spPr/>
      <dgm:t>
        <a:bodyPr/>
        <a:lstStyle/>
        <a:p>
          <a:r>
            <a:rPr lang="es-ES" sz="2400" dirty="0"/>
            <a:t>1. AR</a:t>
          </a:r>
          <a:endParaRPr lang="en-US" sz="2400" dirty="0"/>
        </a:p>
      </dgm:t>
    </dgm:pt>
    <dgm:pt modelId="{91CA5F76-7925-4AA0-988E-128E9A506A35}" type="parTrans" cxnId="{8E20BD9C-7FA5-461A-B6B8-EEFCBF2188BD}">
      <dgm:prSet/>
      <dgm:spPr/>
      <dgm:t>
        <a:bodyPr/>
        <a:lstStyle/>
        <a:p>
          <a:endParaRPr lang="en-US" sz="1400"/>
        </a:p>
      </dgm:t>
    </dgm:pt>
    <dgm:pt modelId="{B63192DD-BFDB-4BEC-9C69-168CAA55D2B9}" type="sibTrans" cxnId="{8E20BD9C-7FA5-461A-B6B8-EEFCBF2188BD}">
      <dgm:prSet/>
      <dgm:spPr/>
      <dgm:t>
        <a:bodyPr/>
        <a:lstStyle/>
        <a:p>
          <a:endParaRPr lang="en-US" sz="1400"/>
        </a:p>
      </dgm:t>
    </dgm:pt>
    <dgm:pt modelId="{4C6E927C-EEAC-4505-8569-916862694502}">
      <dgm:prSet custT="1"/>
      <dgm:spPr/>
      <dgm:t>
        <a:bodyPr/>
        <a:lstStyle/>
        <a:p>
          <a:r>
            <a:rPr lang="es-ES" sz="2400" dirty="0"/>
            <a:t>2. MA</a:t>
          </a:r>
          <a:endParaRPr lang="en-US" sz="2400" dirty="0"/>
        </a:p>
      </dgm:t>
    </dgm:pt>
    <dgm:pt modelId="{6D0ED923-138D-48D2-8136-77220C144366}" type="parTrans" cxnId="{0912094D-135C-4F67-8C07-DFBA48A54D36}">
      <dgm:prSet/>
      <dgm:spPr/>
      <dgm:t>
        <a:bodyPr/>
        <a:lstStyle/>
        <a:p>
          <a:endParaRPr lang="en-US" sz="1400"/>
        </a:p>
      </dgm:t>
    </dgm:pt>
    <dgm:pt modelId="{0D07C927-944F-403F-9F17-AC7D70A684A8}" type="sibTrans" cxnId="{0912094D-135C-4F67-8C07-DFBA48A54D36}">
      <dgm:prSet/>
      <dgm:spPr/>
      <dgm:t>
        <a:bodyPr/>
        <a:lstStyle/>
        <a:p>
          <a:endParaRPr lang="en-US" sz="1400"/>
        </a:p>
      </dgm:t>
    </dgm:pt>
    <dgm:pt modelId="{D8F55507-2320-4544-A6C2-BDEDAAB04A2C}">
      <dgm:prSet custT="1"/>
      <dgm:spPr/>
      <dgm:t>
        <a:bodyPr/>
        <a:lstStyle/>
        <a:p>
          <a:r>
            <a:rPr lang="es-ES" sz="2400" dirty="0"/>
            <a:t>3. ARMA</a:t>
          </a:r>
          <a:endParaRPr lang="en-US" sz="2400" dirty="0"/>
        </a:p>
      </dgm:t>
    </dgm:pt>
    <dgm:pt modelId="{35C84D54-D964-4501-B77A-915932F24565}" type="parTrans" cxnId="{CBBF619C-6BB0-49AA-AFBE-D177344A0633}">
      <dgm:prSet/>
      <dgm:spPr/>
      <dgm:t>
        <a:bodyPr/>
        <a:lstStyle/>
        <a:p>
          <a:endParaRPr lang="en-US" sz="1400"/>
        </a:p>
      </dgm:t>
    </dgm:pt>
    <dgm:pt modelId="{4F049872-35F5-4704-B39F-D6F65540C839}" type="sibTrans" cxnId="{CBBF619C-6BB0-49AA-AFBE-D177344A0633}">
      <dgm:prSet/>
      <dgm:spPr/>
      <dgm:t>
        <a:bodyPr/>
        <a:lstStyle/>
        <a:p>
          <a:endParaRPr lang="en-US" sz="1400"/>
        </a:p>
      </dgm:t>
    </dgm:pt>
    <dgm:pt modelId="{B9058B0C-F571-4AB3-9BBB-E44BEE208432}">
      <dgm:prSet custT="1"/>
      <dgm:spPr/>
      <dgm:t>
        <a:bodyPr/>
        <a:lstStyle/>
        <a:p>
          <a:r>
            <a:rPr lang="es-ES" sz="2400" dirty="0"/>
            <a:t>4. ARIMA</a:t>
          </a:r>
          <a:endParaRPr lang="en-US" sz="2400" dirty="0"/>
        </a:p>
      </dgm:t>
    </dgm:pt>
    <dgm:pt modelId="{35519C4E-B48D-41DF-97AE-DF87B49E977D}" type="parTrans" cxnId="{CD0B5F5C-83AB-4147-8D74-FEEA067B16EA}">
      <dgm:prSet/>
      <dgm:spPr/>
      <dgm:t>
        <a:bodyPr/>
        <a:lstStyle/>
        <a:p>
          <a:endParaRPr lang="en-US" sz="1400"/>
        </a:p>
      </dgm:t>
    </dgm:pt>
    <dgm:pt modelId="{8FD4BF0A-13AF-4F4F-8655-B281E51AEB48}" type="sibTrans" cxnId="{CD0B5F5C-83AB-4147-8D74-FEEA067B16EA}">
      <dgm:prSet/>
      <dgm:spPr/>
      <dgm:t>
        <a:bodyPr/>
        <a:lstStyle/>
        <a:p>
          <a:endParaRPr lang="en-US" sz="1400"/>
        </a:p>
      </dgm:t>
    </dgm:pt>
    <dgm:pt modelId="{86966612-491D-467F-9667-FC244DCFAB29}">
      <dgm:prSet custT="1"/>
      <dgm:spPr/>
      <dgm:t>
        <a:bodyPr/>
        <a:lstStyle/>
        <a:p>
          <a:r>
            <a:rPr lang="es-ES" sz="2400" dirty="0"/>
            <a:t>5. SARIMA</a:t>
          </a:r>
          <a:endParaRPr lang="en-US" sz="2400" dirty="0"/>
        </a:p>
      </dgm:t>
    </dgm:pt>
    <dgm:pt modelId="{07AF7E4E-EDBA-4E24-967B-87F69E3ED3EA}" type="parTrans" cxnId="{4A76620C-9166-47EB-8947-4732CB1E27AC}">
      <dgm:prSet/>
      <dgm:spPr/>
      <dgm:t>
        <a:bodyPr/>
        <a:lstStyle/>
        <a:p>
          <a:endParaRPr lang="en-US" sz="1400"/>
        </a:p>
      </dgm:t>
    </dgm:pt>
    <dgm:pt modelId="{84BCD72D-89B5-4A1F-9FA7-22F2FB74CB3C}" type="sibTrans" cxnId="{4A76620C-9166-47EB-8947-4732CB1E27AC}">
      <dgm:prSet/>
      <dgm:spPr/>
      <dgm:t>
        <a:bodyPr/>
        <a:lstStyle/>
        <a:p>
          <a:endParaRPr lang="en-US" sz="1400"/>
        </a:p>
      </dgm:t>
    </dgm:pt>
    <dgm:pt modelId="{CCDAD356-5893-4232-A9F5-77CE68B83F03}">
      <dgm:prSet custT="1"/>
      <dgm:spPr/>
      <dgm:t>
        <a:bodyPr/>
        <a:lstStyle/>
        <a:p>
          <a:r>
            <a:rPr lang="es-ES" sz="2400" dirty="0"/>
            <a:t>6. ARIMAX</a:t>
          </a:r>
          <a:endParaRPr lang="en-US" sz="2400" dirty="0"/>
        </a:p>
      </dgm:t>
    </dgm:pt>
    <dgm:pt modelId="{33708F1D-2974-4E99-B5A7-1379D3B09B28}" type="parTrans" cxnId="{D3035426-7C7F-4EC7-A7B4-1A88DDD5DAB6}">
      <dgm:prSet/>
      <dgm:spPr/>
      <dgm:t>
        <a:bodyPr/>
        <a:lstStyle/>
        <a:p>
          <a:endParaRPr lang="en-US" sz="1400"/>
        </a:p>
      </dgm:t>
    </dgm:pt>
    <dgm:pt modelId="{D54A4B53-ADA0-44B1-9AC1-797868C8C57F}" type="sibTrans" cxnId="{D3035426-7C7F-4EC7-A7B4-1A88DDD5DAB6}">
      <dgm:prSet/>
      <dgm:spPr/>
      <dgm:t>
        <a:bodyPr/>
        <a:lstStyle/>
        <a:p>
          <a:endParaRPr lang="en-US" sz="1400"/>
        </a:p>
      </dgm:t>
    </dgm:pt>
    <dgm:pt modelId="{2D0CB984-D820-4634-B674-02DB5361BA0D}">
      <dgm:prSet custT="1"/>
      <dgm:spPr>
        <a:solidFill>
          <a:schemeClr val="accent4"/>
        </a:solidFill>
      </dgm:spPr>
      <dgm:t>
        <a:bodyPr/>
        <a:lstStyle/>
        <a:p>
          <a:r>
            <a:rPr lang="es-ES" sz="2400" dirty="0"/>
            <a:t>7. SARIMAX</a:t>
          </a:r>
          <a:endParaRPr lang="en-US" sz="2400" dirty="0"/>
        </a:p>
      </dgm:t>
    </dgm:pt>
    <dgm:pt modelId="{1F80FD64-68EB-4137-994F-E54592EB04F5}" type="parTrans" cxnId="{4B786958-344B-46C2-B152-A2EF04B07A65}">
      <dgm:prSet/>
      <dgm:spPr/>
      <dgm:t>
        <a:bodyPr/>
        <a:lstStyle/>
        <a:p>
          <a:endParaRPr lang="en-US" sz="1400"/>
        </a:p>
      </dgm:t>
    </dgm:pt>
    <dgm:pt modelId="{4AA5B698-569F-4BBA-AC1C-2C293CCAAA71}" type="sibTrans" cxnId="{4B786958-344B-46C2-B152-A2EF04B07A65}">
      <dgm:prSet/>
      <dgm:spPr/>
      <dgm:t>
        <a:bodyPr/>
        <a:lstStyle/>
        <a:p>
          <a:endParaRPr lang="en-US" sz="1400"/>
        </a:p>
      </dgm:t>
    </dgm:pt>
    <dgm:pt modelId="{8662AC03-9B5A-4B18-BC01-4BFE14F35F92}" type="pres">
      <dgm:prSet presAssocID="{5E17A98A-0453-44C9-8A42-848E8261B75D}" presName="diagram" presStyleCnt="0">
        <dgm:presLayoutVars>
          <dgm:dir/>
          <dgm:resizeHandles val="exact"/>
        </dgm:presLayoutVars>
      </dgm:prSet>
      <dgm:spPr/>
    </dgm:pt>
    <dgm:pt modelId="{BD7660CD-3AEA-43C8-A2D5-A1AEE61DEFAE}" type="pres">
      <dgm:prSet presAssocID="{918CDAA8-3CA0-4EAF-9E8D-E24DDB73199E}" presName="node" presStyleLbl="node1" presStyleIdx="0" presStyleCnt="7">
        <dgm:presLayoutVars>
          <dgm:bulletEnabled val="1"/>
        </dgm:presLayoutVars>
      </dgm:prSet>
      <dgm:spPr/>
    </dgm:pt>
    <dgm:pt modelId="{DF20E00E-2D89-40F1-AB68-34A89B6E93CD}" type="pres">
      <dgm:prSet presAssocID="{B63192DD-BFDB-4BEC-9C69-168CAA55D2B9}" presName="sibTrans" presStyleCnt="0"/>
      <dgm:spPr/>
    </dgm:pt>
    <dgm:pt modelId="{16D870BD-ECE2-4C00-B45F-4BAF21FC5907}" type="pres">
      <dgm:prSet presAssocID="{4C6E927C-EEAC-4505-8569-916862694502}" presName="node" presStyleLbl="node1" presStyleIdx="1" presStyleCnt="7">
        <dgm:presLayoutVars>
          <dgm:bulletEnabled val="1"/>
        </dgm:presLayoutVars>
      </dgm:prSet>
      <dgm:spPr/>
    </dgm:pt>
    <dgm:pt modelId="{EDC9272B-166F-4722-B5D3-FF36BF102386}" type="pres">
      <dgm:prSet presAssocID="{0D07C927-944F-403F-9F17-AC7D70A684A8}" presName="sibTrans" presStyleCnt="0"/>
      <dgm:spPr/>
    </dgm:pt>
    <dgm:pt modelId="{14A62573-80B8-4CEA-B85A-1B794E70528B}" type="pres">
      <dgm:prSet presAssocID="{D8F55507-2320-4544-A6C2-BDEDAAB04A2C}" presName="node" presStyleLbl="node1" presStyleIdx="2" presStyleCnt="7">
        <dgm:presLayoutVars>
          <dgm:bulletEnabled val="1"/>
        </dgm:presLayoutVars>
      </dgm:prSet>
      <dgm:spPr/>
    </dgm:pt>
    <dgm:pt modelId="{3217F06C-DD99-4245-8C22-48337D1EAAD8}" type="pres">
      <dgm:prSet presAssocID="{4F049872-35F5-4704-B39F-D6F65540C839}" presName="sibTrans" presStyleCnt="0"/>
      <dgm:spPr/>
    </dgm:pt>
    <dgm:pt modelId="{3ACC31FF-034F-4F4D-89E6-7DEC4240726A}" type="pres">
      <dgm:prSet presAssocID="{B9058B0C-F571-4AB3-9BBB-E44BEE208432}" presName="node" presStyleLbl="node1" presStyleIdx="3" presStyleCnt="7">
        <dgm:presLayoutVars>
          <dgm:bulletEnabled val="1"/>
        </dgm:presLayoutVars>
      </dgm:prSet>
      <dgm:spPr/>
    </dgm:pt>
    <dgm:pt modelId="{36CA0C49-57BD-403E-B947-270DD26E068C}" type="pres">
      <dgm:prSet presAssocID="{8FD4BF0A-13AF-4F4F-8655-B281E51AEB48}" presName="sibTrans" presStyleCnt="0"/>
      <dgm:spPr/>
    </dgm:pt>
    <dgm:pt modelId="{971E2911-4E0F-4E25-8D20-FC6F42731D5A}" type="pres">
      <dgm:prSet presAssocID="{86966612-491D-467F-9667-FC244DCFAB29}" presName="node" presStyleLbl="node1" presStyleIdx="4" presStyleCnt="7">
        <dgm:presLayoutVars>
          <dgm:bulletEnabled val="1"/>
        </dgm:presLayoutVars>
      </dgm:prSet>
      <dgm:spPr/>
    </dgm:pt>
    <dgm:pt modelId="{058A0983-5076-4698-B651-B3A46CC48933}" type="pres">
      <dgm:prSet presAssocID="{84BCD72D-89B5-4A1F-9FA7-22F2FB74CB3C}" presName="sibTrans" presStyleCnt="0"/>
      <dgm:spPr/>
    </dgm:pt>
    <dgm:pt modelId="{D9ECAAEA-7104-4ABE-9BF1-AC32201BA0E4}" type="pres">
      <dgm:prSet presAssocID="{CCDAD356-5893-4232-A9F5-77CE68B83F03}" presName="node" presStyleLbl="node1" presStyleIdx="5" presStyleCnt="7">
        <dgm:presLayoutVars>
          <dgm:bulletEnabled val="1"/>
        </dgm:presLayoutVars>
      </dgm:prSet>
      <dgm:spPr/>
    </dgm:pt>
    <dgm:pt modelId="{79DCDB9D-319D-4D7D-9A5E-A10F80C1D850}" type="pres">
      <dgm:prSet presAssocID="{D54A4B53-ADA0-44B1-9AC1-797868C8C57F}" presName="sibTrans" presStyleCnt="0"/>
      <dgm:spPr/>
    </dgm:pt>
    <dgm:pt modelId="{1DE735D7-7E9E-40F1-AC65-6D459FF881A9}" type="pres">
      <dgm:prSet presAssocID="{2D0CB984-D820-4634-B674-02DB5361BA0D}" presName="node" presStyleLbl="node1" presStyleIdx="6" presStyleCnt="7">
        <dgm:presLayoutVars>
          <dgm:bulletEnabled val="1"/>
        </dgm:presLayoutVars>
      </dgm:prSet>
      <dgm:spPr/>
    </dgm:pt>
  </dgm:ptLst>
  <dgm:cxnLst>
    <dgm:cxn modelId="{4A76620C-9166-47EB-8947-4732CB1E27AC}" srcId="{5E17A98A-0453-44C9-8A42-848E8261B75D}" destId="{86966612-491D-467F-9667-FC244DCFAB29}" srcOrd="4" destOrd="0" parTransId="{07AF7E4E-EDBA-4E24-967B-87F69E3ED3EA}" sibTransId="{84BCD72D-89B5-4A1F-9FA7-22F2FB74CB3C}"/>
    <dgm:cxn modelId="{5C078E22-F28E-4972-9EFF-1FB12F83BDA5}" type="presOf" srcId="{86966612-491D-467F-9667-FC244DCFAB29}" destId="{971E2911-4E0F-4E25-8D20-FC6F42731D5A}" srcOrd="0" destOrd="0" presId="urn:microsoft.com/office/officeart/2005/8/layout/default"/>
    <dgm:cxn modelId="{D3035426-7C7F-4EC7-A7B4-1A88DDD5DAB6}" srcId="{5E17A98A-0453-44C9-8A42-848E8261B75D}" destId="{CCDAD356-5893-4232-A9F5-77CE68B83F03}" srcOrd="5" destOrd="0" parTransId="{33708F1D-2974-4E99-B5A7-1379D3B09B28}" sibTransId="{D54A4B53-ADA0-44B1-9AC1-797868C8C57F}"/>
    <dgm:cxn modelId="{CD0B5F5C-83AB-4147-8D74-FEEA067B16EA}" srcId="{5E17A98A-0453-44C9-8A42-848E8261B75D}" destId="{B9058B0C-F571-4AB3-9BBB-E44BEE208432}" srcOrd="3" destOrd="0" parTransId="{35519C4E-B48D-41DF-97AE-DF87B49E977D}" sibTransId="{8FD4BF0A-13AF-4F4F-8655-B281E51AEB48}"/>
    <dgm:cxn modelId="{0912094D-135C-4F67-8C07-DFBA48A54D36}" srcId="{5E17A98A-0453-44C9-8A42-848E8261B75D}" destId="{4C6E927C-EEAC-4505-8569-916862694502}" srcOrd="1" destOrd="0" parTransId="{6D0ED923-138D-48D2-8136-77220C144366}" sibTransId="{0D07C927-944F-403F-9F17-AC7D70A684A8}"/>
    <dgm:cxn modelId="{4B786958-344B-46C2-B152-A2EF04B07A65}" srcId="{5E17A98A-0453-44C9-8A42-848E8261B75D}" destId="{2D0CB984-D820-4634-B674-02DB5361BA0D}" srcOrd="6" destOrd="0" parTransId="{1F80FD64-68EB-4137-994F-E54592EB04F5}" sibTransId="{4AA5B698-569F-4BBA-AC1C-2C293CCAAA71}"/>
    <dgm:cxn modelId="{19597283-E158-4587-A4F6-293D2D4BFB42}" type="presOf" srcId="{4C6E927C-EEAC-4505-8569-916862694502}" destId="{16D870BD-ECE2-4C00-B45F-4BAF21FC5907}" srcOrd="0" destOrd="0" presId="urn:microsoft.com/office/officeart/2005/8/layout/default"/>
    <dgm:cxn modelId="{CBBF619C-6BB0-49AA-AFBE-D177344A0633}" srcId="{5E17A98A-0453-44C9-8A42-848E8261B75D}" destId="{D8F55507-2320-4544-A6C2-BDEDAAB04A2C}" srcOrd="2" destOrd="0" parTransId="{35C84D54-D964-4501-B77A-915932F24565}" sibTransId="{4F049872-35F5-4704-B39F-D6F65540C839}"/>
    <dgm:cxn modelId="{8E20BD9C-7FA5-461A-B6B8-EEFCBF2188BD}" srcId="{5E17A98A-0453-44C9-8A42-848E8261B75D}" destId="{918CDAA8-3CA0-4EAF-9E8D-E24DDB73199E}" srcOrd="0" destOrd="0" parTransId="{91CA5F76-7925-4AA0-988E-128E9A506A35}" sibTransId="{B63192DD-BFDB-4BEC-9C69-168CAA55D2B9}"/>
    <dgm:cxn modelId="{B9D9E49F-7B69-4453-AD01-512B9CE683A5}" type="presOf" srcId="{2D0CB984-D820-4634-B674-02DB5361BA0D}" destId="{1DE735D7-7E9E-40F1-AC65-6D459FF881A9}" srcOrd="0" destOrd="0" presId="urn:microsoft.com/office/officeart/2005/8/layout/default"/>
    <dgm:cxn modelId="{2CA345A6-3212-491E-8757-ADA97DC66D70}" type="presOf" srcId="{D8F55507-2320-4544-A6C2-BDEDAAB04A2C}" destId="{14A62573-80B8-4CEA-B85A-1B794E70528B}" srcOrd="0" destOrd="0" presId="urn:microsoft.com/office/officeart/2005/8/layout/default"/>
    <dgm:cxn modelId="{4BDD76B7-0505-4ED8-AD16-DCC6C6BD6AAD}" type="presOf" srcId="{B9058B0C-F571-4AB3-9BBB-E44BEE208432}" destId="{3ACC31FF-034F-4F4D-89E6-7DEC4240726A}" srcOrd="0" destOrd="0" presId="urn:microsoft.com/office/officeart/2005/8/layout/default"/>
    <dgm:cxn modelId="{382C81BC-9865-45C2-AFC5-F3D4D41547E2}" type="presOf" srcId="{CCDAD356-5893-4232-A9F5-77CE68B83F03}" destId="{D9ECAAEA-7104-4ABE-9BF1-AC32201BA0E4}" srcOrd="0" destOrd="0" presId="urn:microsoft.com/office/officeart/2005/8/layout/default"/>
    <dgm:cxn modelId="{1E30E6D8-51B2-4710-8B79-E799A85BBE8F}" type="presOf" srcId="{5E17A98A-0453-44C9-8A42-848E8261B75D}" destId="{8662AC03-9B5A-4B18-BC01-4BFE14F35F92}" srcOrd="0" destOrd="0" presId="urn:microsoft.com/office/officeart/2005/8/layout/default"/>
    <dgm:cxn modelId="{D111A6D9-2233-48C0-AFB8-9262037FA674}" type="presOf" srcId="{918CDAA8-3CA0-4EAF-9E8D-E24DDB73199E}" destId="{BD7660CD-3AEA-43C8-A2D5-A1AEE61DEFAE}" srcOrd="0" destOrd="0" presId="urn:microsoft.com/office/officeart/2005/8/layout/default"/>
    <dgm:cxn modelId="{987178F6-89DE-4443-B250-320192A18BA7}" type="presParOf" srcId="{8662AC03-9B5A-4B18-BC01-4BFE14F35F92}" destId="{BD7660CD-3AEA-43C8-A2D5-A1AEE61DEFAE}" srcOrd="0" destOrd="0" presId="urn:microsoft.com/office/officeart/2005/8/layout/default"/>
    <dgm:cxn modelId="{98800FDF-A028-481F-8CCD-08C0E8CAC6AD}" type="presParOf" srcId="{8662AC03-9B5A-4B18-BC01-4BFE14F35F92}" destId="{DF20E00E-2D89-40F1-AB68-34A89B6E93CD}" srcOrd="1" destOrd="0" presId="urn:microsoft.com/office/officeart/2005/8/layout/default"/>
    <dgm:cxn modelId="{F2C5653E-917E-44CC-8153-F7BBB2500938}" type="presParOf" srcId="{8662AC03-9B5A-4B18-BC01-4BFE14F35F92}" destId="{16D870BD-ECE2-4C00-B45F-4BAF21FC5907}" srcOrd="2" destOrd="0" presId="urn:microsoft.com/office/officeart/2005/8/layout/default"/>
    <dgm:cxn modelId="{0B07AEB9-8F7E-4A8A-AE7D-6257549453BE}" type="presParOf" srcId="{8662AC03-9B5A-4B18-BC01-4BFE14F35F92}" destId="{EDC9272B-166F-4722-B5D3-FF36BF102386}" srcOrd="3" destOrd="0" presId="urn:microsoft.com/office/officeart/2005/8/layout/default"/>
    <dgm:cxn modelId="{6933BDB8-CDF1-466A-9A28-383E0955DD9C}" type="presParOf" srcId="{8662AC03-9B5A-4B18-BC01-4BFE14F35F92}" destId="{14A62573-80B8-4CEA-B85A-1B794E70528B}" srcOrd="4" destOrd="0" presId="urn:microsoft.com/office/officeart/2005/8/layout/default"/>
    <dgm:cxn modelId="{45586DC5-C3AC-45A4-A67A-5314BFA86CA7}" type="presParOf" srcId="{8662AC03-9B5A-4B18-BC01-4BFE14F35F92}" destId="{3217F06C-DD99-4245-8C22-48337D1EAAD8}" srcOrd="5" destOrd="0" presId="urn:microsoft.com/office/officeart/2005/8/layout/default"/>
    <dgm:cxn modelId="{AAC7513F-AAF2-47AA-B51C-46806F021A87}" type="presParOf" srcId="{8662AC03-9B5A-4B18-BC01-4BFE14F35F92}" destId="{3ACC31FF-034F-4F4D-89E6-7DEC4240726A}" srcOrd="6" destOrd="0" presId="urn:microsoft.com/office/officeart/2005/8/layout/default"/>
    <dgm:cxn modelId="{ADE53BE5-A39C-4AEC-A199-15EEDC97C20C}" type="presParOf" srcId="{8662AC03-9B5A-4B18-BC01-4BFE14F35F92}" destId="{36CA0C49-57BD-403E-B947-270DD26E068C}" srcOrd="7" destOrd="0" presId="urn:microsoft.com/office/officeart/2005/8/layout/default"/>
    <dgm:cxn modelId="{D9DDE6AF-2923-41DD-87F2-3A4A22094C66}" type="presParOf" srcId="{8662AC03-9B5A-4B18-BC01-4BFE14F35F92}" destId="{971E2911-4E0F-4E25-8D20-FC6F42731D5A}" srcOrd="8" destOrd="0" presId="urn:microsoft.com/office/officeart/2005/8/layout/default"/>
    <dgm:cxn modelId="{F051AF51-4630-42EC-AC67-EDA985D7FB21}" type="presParOf" srcId="{8662AC03-9B5A-4B18-BC01-4BFE14F35F92}" destId="{058A0983-5076-4698-B651-B3A46CC48933}" srcOrd="9" destOrd="0" presId="urn:microsoft.com/office/officeart/2005/8/layout/default"/>
    <dgm:cxn modelId="{D968AA62-6985-4F1C-BC7C-B5E91336D15D}" type="presParOf" srcId="{8662AC03-9B5A-4B18-BC01-4BFE14F35F92}" destId="{D9ECAAEA-7104-4ABE-9BF1-AC32201BA0E4}" srcOrd="10" destOrd="0" presId="urn:microsoft.com/office/officeart/2005/8/layout/default"/>
    <dgm:cxn modelId="{BE97BEDB-7048-4A48-8F8C-7CDC3DD2666E}" type="presParOf" srcId="{8662AC03-9B5A-4B18-BC01-4BFE14F35F92}" destId="{79DCDB9D-319D-4D7D-9A5E-A10F80C1D850}" srcOrd="11" destOrd="0" presId="urn:microsoft.com/office/officeart/2005/8/layout/default"/>
    <dgm:cxn modelId="{A5A6C2E8-73E5-45A7-B9D2-C16F6B97AC69}" type="presParOf" srcId="{8662AC03-9B5A-4B18-BC01-4BFE14F35F92}" destId="{1DE735D7-7E9E-40F1-AC65-6D459FF881A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A0A939-F73C-4FBF-982B-9A4F6134FB08}"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E6C934D-54C7-4F83-ACE4-E8027DCE3B90}">
      <dgm:prSet custT="1"/>
      <dgm:spPr/>
      <dgm:t>
        <a:bodyPr/>
        <a:lstStyle/>
        <a:p>
          <a:pPr algn="just">
            <a:lnSpc>
              <a:spcPct val="100000"/>
            </a:lnSpc>
          </a:pPr>
          <a:r>
            <a:rPr lang="es-MX" sz="1200" dirty="0"/>
            <a:t>Los RNN son modelos de secuencia fundamentales que procesan secuencias de forma iterativa, utilizando el resultado del paso anterior como entrada para el paso actual.</a:t>
          </a:r>
          <a:endParaRPr lang="en-US" sz="1200" dirty="0"/>
        </a:p>
      </dgm:t>
    </dgm:pt>
    <dgm:pt modelId="{F85A2E98-B7DC-4574-BAB4-EE2AEF0524FA}" type="parTrans" cxnId="{6CCD5CB3-2CC9-4DD7-B6A1-759D9B9C0B62}">
      <dgm:prSet/>
      <dgm:spPr/>
      <dgm:t>
        <a:bodyPr/>
        <a:lstStyle/>
        <a:p>
          <a:pPr algn="just"/>
          <a:endParaRPr lang="en-US" sz="2000"/>
        </a:p>
      </dgm:t>
    </dgm:pt>
    <dgm:pt modelId="{02E95CEA-1058-495B-834E-096EBCFBEF2C}" type="sibTrans" cxnId="{6CCD5CB3-2CC9-4DD7-B6A1-759D9B9C0B62}">
      <dgm:prSet/>
      <dgm:spPr/>
      <dgm:t>
        <a:bodyPr/>
        <a:lstStyle/>
        <a:p>
          <a:pPr algn="just"/>
          <a:endParaRPr lang="en-US" sz="2000"/>
        </a:p>
      </dgm:t>
    </dgm:pt>
    <dgm:pt modelId="{D8D33BF9-045F-40C0-8BD5-9641EC4731EF}">
      <dgm:prSet custT="1"/>
      <dgm:spPr/>
      <dgm:t>
        <a:bodyPr/>
        <a:lstStyle/>
        <a:p>
          <a:pPr algn="just">
            <a:lnSpc>
              <a:spcPct val="100000"/>
            </a:lnSpc>
          </a:pPr>
          <a:r>
            <a:rPr lang="es-ES" sz="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dirty="0"/>
        </a:p>
      </dgm:t>
    </dgm:pt>
    <dgm:pt modelId="{4419D7A2-B62B-4864-894D-3D74F80E27D8}" type="parTrans" cxnId="{E7C0AB81-90F3-45CA-ABDE-190D5D13F765}">
      <dgm:prSet/>
      <dgm:spPr/>
      <dgm:t>
        <a:bodyPr/>
        <a:lstStyle/>
        <a:p>
          <a:pPr algn="just"/>
          <a:endParaRPr lang="en-US" sz="2000"/>
        </a:p>
      </dgm:t>
    </dgm:pt>
    <dgm:pt modelId="{AA2B7C5F-7EB5-4015-8D09-101D1B6DB465}" type="sibTrans" cxnId="{E7C0AB81-90F3-45CA-ABDE-190D5D13F765}">
      <dgm:prSet/>
      <dgm:spPr/>
      <dgm:t>
        <a:bodyPr/>
        <a:lstStyle/>
        <a:p>
          <a:pPr algn="just"/>
          <a:endParaRPr lang="en-US" sz="2000"/>
        </a:p>
      </dgm:t>
    </dgm:pt>
    <dgm:pt modelId="{D8C3B3A7-D24B-44BA-83F6-E2CEE015D36B}">
      <dgm:prSet custT="1"/>
      <dgm:spPr/>
      <dgm:t>
        <a:bodyPr/>
        <a:lstStyle/>
        <a:p>
          <a:pPr algn="just">
            <a:lnSpc>
              <a:spcPct val="100000"/>
            </a:lnSpc>
          </a:pPr>
          <a:r>
            <a:rPr lang="es-ES" sz="1200"/>
            <a:t>La estructura básica de una RNN incluye una capa de entrada, una o más capas ocultas que contienen unidades recurrentes y una capa de salida. </a:t>
          </a:r>
          <a:endParaRPr lang="en-US" sz="1200"/>
        </a:p>
      </dgm:t>
    </dgm:pt>
    <dgm:pt modelId="{75E7BF6C-529B-4300-8D19-12C11EBCB295}" type="parTrans" cxnId="{EA342BF7-C76F-4098-A2ED-80217F2FC2D9}">
      <dgm:prSet/>
      <dgm:spPr/>
      <dgm:t>
        <a:bodyPr/>
        <a:lstStyle/>
        <a:p>
          <a:pPr algn="just"/>
          <a:endParaRPr lang="en-US" sz="2000"/>
        </a:p>
      </dgm:t>
    </dgm:pt>
    <dgm:pt modelId="{781F7A28-495A-448B-BF45-2A40E4333C28}" type="sibTrans" cxnId="{EA342BF7-C76F-4098-A2ED-80217F2FC2D9}">
      <dgm:prSet/>
      <dgm:spPr/>
      <dgm:t>
        <a:bodyPr/>
        <a:lstStyle/>
        <a:p>
          <a:pPr algn="just"/>
          <a:endParaRPr lang="en-US" sz="2000"/>
        </a:p>
      </dgm:t>
    </dgm:pt>
    <dgm:pt modelId="{7AFC7C54-6C81-4742-82D5-18DA0EDDBBF7}">
      <dgm:prSet custT="1"/>
      <dgm:spPr/>
      <dgm:t>
        <a:bodyPr/>
        <a:lstStyle/>
        <a:p>
          <a:pPr algn="just">
            <a:lnSpc>
              <a:spcPct val="100000"/>
            </a:lnSpc>
          </a:pPr>
          <a:r>
            <a:rPr lang="es-ES" sz="1200"/>
            <a:t>La principal característica de las RNN es que las conexiones entre las unidades ocultas forman ciclos, lo que les permite mantener y actualizar un estado interno a medida que procesan cada elemento de una secuencia.</a:t>
          </a:r>
          <a:endParaRPr lang="en-US" sz="1200"/>
        </a:p>
      </dgm:t>
    </dgm:pt>
    <dgm:pt modelId="{26E5C4A3-276A-4B9E-B7AF-AFFE3E6E8D70}" type="parTrans" cxnId="{2CE04ECA-AA3F-4EFB-B2C2-57626F7E1762}">
      <dgm:prSet/>
      <dgm:spPr/>
      <dgm:t>
        <a:bodyPr/>
        <a:lstStyle/>
        <a:p>
          <a:pPr algn="just"/>
          <a:endParaRPr lang="en-US" sz="2000"/>
        </a:p>
      </dgm:t>
    </dgm:pt>
    <dgm:pt modelId="{B253087F-1298-468C-A4CF-2312A12B0358}" type="sibTrans" cxnId="{2CE04ECA-AA3F-4EFB-B2C2-57626F7E1762}">
      <dgm:prSet/>
      <dgm:spPr/>
      <dgm:t>
        <a:bodyPr/>
        <a:lstStyle/>
        <a:p>
          <a:pPr algn="just"/>
          <a:endParaRPr lang="en-US" sz="2000"/>
        </a:p>
      </dgm:t>
    </dgm:pt>
    <dgm:pt modelId="{8EE84355-5E3F-4873-B9F6-622BF39E9216}" type="pres">
      <dgm:prSet presAssocID="{93A0A939-F73C-4FBF-982B-9A4F6134FB08}" presName="root" presStyleCnt="0">
        <dgm:presLayoutVars>
          <dgm:dir/>
          <dgm:resizeHandles val="exact"/>
        </dgm:presLayoutVars>
      </dgm:prSet>
      <dgm:spPr/>
    </dgm:pt>
    <dgm:pt modelId="{85559D68-F00E-4066-AE69-C06774029B8B}" type="pres">
      <dgm:prSet presAssocID="{AE6C934D-54C7-4F83-ACE4-E8027DCE3B90}" presName="compNode" presStyleCnt="0"/>
      <dgm:spPr/>
    </dgm:pt>
    <dgm:pt modelId="{7146C212-2424-489E-B1D0-E2A02BC3FBC2}" type="pres">
      <dgm:prSet presAssocID="{AE6C934D-54C7-4F83-ACE4-E8027DCE3B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N"/>
        </a:ext>
      </dgm:extLst>
    </dgm:pt>
    <dgm:pt modelId="{8A171018-1EA4-4D9F-B2B4-E287F2674D8D}" type="pres">
      <dgm:prSet presAssocID="{AE6C934D-54C7-4F83-ACE4-E8027DCE3B90}" presName="spaceRect" presStyleCnt="0"/>
      <dgm:spPr/>
    </dgm:pt>
    <dgm:pt modelId="{8A90A0D2-1A1C-4CB0-9A07-48895745D4F8}" type="pres">
      <dgm:prSet presAssocID="{AE6C934D-54C7-4F83-ACE4-E8027DCE3B90}" presName="textRect" presStyleLbl="revTx" presStyleIdx="0" presStyleCnt="4">
        <dgm:presLayoutVars>
          <dgm:chMax val="1"/>
          <dgm:chPref val="1"/>
        </dgm:presLayoutVars>
      </dgm:prSet>
      <dgm:spPr/>
    </dgm:pt>
    <dgm:pt modelId="{7873532C-EEA8-48D1-8FB6-1C40DDA27771}" type="pres">
      <dgm:prSet presAssocID="{02E95CEA-1058-495B-834E-096EBCFBEF2C}" presName="sibTrans" presStyleCnt="0"/>
      <dgm:spPr/>
    </dgm:pt>
    <dgm:pt modelId="{59A9856F-DFD0-4BE4-B3CD-D401ACBCF319}" type="pres">
      <dgm:prSet presAssocID="{D8D33BF9-045F-40C0-8BD5-9641EC4731EF}" presName="compNode" presStyleCnt="0"/>
      <dgm:spPr/>
    </dgm:pt>
    <dgm:pt modelId="{EAD53EA1-F8F7-43E3-986E-BBF8361CBEB4}" type="pres">
      <dgm:prSet presAssocID="{D8D33BF9-045F-40C0-8BD5-9641EC4731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la de clases"/>
        </a:ext>
      </dgm:extLst>
    </dgm:pt>
    <dgm:pt modelId="{E17FAF8D-7CD0-4D97-893F-4E1E06EA3487}" type="pres">
      <dgm:prSet presAssocID="{D8D33BF9-045F-40C0-8BD5-9641EC4731EF}" presName="spaceRect" presStyleCnt="0"/>
      <dgm:spPr/>
    </dgm:pt>
    <dgm:pt modelId="{6EBA1A72-8112-4A56-AAB3-7DF2EE724EF9}" type="pres">
      <dgm:prSet presAssocID="{D8D33BF9-045F-40C0-8BD5-9641EC4731EF}" presName="textRect" presStyleLbl="revTx" presStyleIdx="1" presStyleCnt="4" custScaleX="114956">
        <dgm:presLayoutVars>
          <dgm:chMax val="1"/>
          <dgm:chPref val="1"/>
        </dgm:presLayoutVars>
      </dgm:prSet>
      <dgm:spPr/>
    </dgm:pt>
    <dgm:pt modelId="{C3861BC2-A490-4211-8CB8-D530DFDA35B2}" type="pres">
      <dgm:prSet presAssocID="{AA2B7C5F-7EB5-4015-8D09-101D1B6DB465}" presName="sibTrans" presStyleCnt="0"/>
      <dgm:spPr/>
    </dgm:pt>
    <dgm:pt modelId="{CF9CB56F-E1C4-4B66-9334-A01D33922870}" type="pres">
      <dgm:prSet presAssocID="{D8C3B3A7-D24B-44BA-83F6-E2CEE015D36B}" presName="compNode" presStyleCnt="0"/>
      <dgm:spPr/>
    </dgm:pt>
    <dgm:pt modelId="{A2AA4358-1E58-42F2-A272-3CC9DD7D0E7B}" type="pres">
      <dgm:prSet presAssocID="{D8C3B3A7-D24B-44BA-83F6-E2CEE015D3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ne Decoration"/>
        </a:ext>
      </dgm:extLst>
    </dgm:pt>
    <dgm:pt modelId="{EEB266BE-1B29-47C0-9FBF-5BB144601195}" type="pres">
      <dgm:prSet presAssocID="{D8C3B3A7-D24B-44BA-83F6-E2CEE015D36B}" presName="spaceRect" presStyleCnt="0"/>
      <dgm:spPr/>
    </dgm:pt>
    <dgm:pt modelId="{E44B4722-0E50-4B8A-9950-52C575211604}" type="pres">
      <dgm:prSet presAssocID="{D8C3B3A7-D24B-44BA-83F6-E2CEE015D36B}" presName="textRect" presStyleLbl="revTx" presStyleIdx="2" presStyleCnt="4">
        <dgm:presLayoutVars>
          <dgm:chMax val="1"/>
          <dgm:chPref val="1"/>
        </dgm:presLayoutVars>
      </dgm:prSet>
      <dgm:spPr/>
    </dgm:pt>
    <dgm:pt modelId="{E521CC69-64AD-4A7F-8DDB-415B29D67DD2}" type="pres">
      <dgm:prSet presAssocID="{781F7A28-495A-448B-BF45-2A40E4333C28}" presName="sibTrans" presStyleCnt="0"/>
      <dgm:spPr/>
    </dgm:pt>
    <dgm:pt modelId="{5ED84E4A-2720-49DA-AF8F-547E47B6A9BE}" type="pres">
      <dgm:prSet presAssocID="{7AFC7C54-6C81-4742-82D5-18DA0EDDBBF7}" presName="compNode" presStyleCnt="0"/>
      <dgm:spPr/>
    </dgm:pt>
    <dgm:pt modelId="{4FCE3FAD-A831-4599-BBB6-BD4F23EAEC71}" type="pres">
      <dgm:prSet presAssocID="{7AFC7C54-6C81-4742-82D5-18DA0EDDBB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conectado"/>
        </a:ext>
      </dgm:extLst>
    </dgm:pt>
    <dgm:pt modelId="{04382934-D358-490B-B24A-4B91DCDC89B4}" type="pres">
      <dgm:prSet presAssocID="{7AFC7C54-6C81-4742-82D5-18DA0EDDBBF7}" presName="spaceRect" presStyleCnt="0"/>
      <dgm:spPr/>
    </dgm:pt>
    <dgm:pt modelId="{B14266BF-CA15-4CE5-8BA4-50263EFB4605}" type="pres">
      <dgm:prSet presAssocID="{7AFC7C54-6C81-4742-82D5-18DA0EDDBBF7}" presName="textRect" presStyleLbl="revTx" presStyleIdx="3" presStyleCnt="4">
        <dgm:presLayoutVars>
          <dgm:chMax val="1"/>
          <dgm:chPref val="1"/>
        </dgm:presLayoutVars>
      </dgm:prSet>
      <dgm:spPr/>
    </dgm:pt>
  </dgm:ptLst>
  <dgm:cxnLst>
    <dgm:cxn modelId="{F16A2D14-E90B-48F6-8BE3-DFB9B124ECF2}" type="presOf" srcId="{D8C3B3A7-D24B-44BA-83F6-E2CEE015D36B}" destId="{E44B4722-0E50-4B8A-9950-52C575211604}" srcOrd="0" destOrd="0" presId="urn:microsoft.com/office/officeart/2018/2/layout/IconLabelList"/>
    <dgm:cxn modelId="{143BF175-0C4C-4A45-985C-8E591CAF2BE6}" type="presOf" srcId="{D8D33BF9-045F-40C0-8BD5-9641EC4731EF}" destId="{6EBA1A72-8112-4A56-AAB3-7DF2EE724EF9}" srcOrd="0" destOrd="0" presId="urn:microsoft.com/office/officeart/2018/2/layout/IconLabelList"/>
    <dgm:cxn modelId="{B72D4A7A-0D21-4165-A33D-B845DA597CAA}" type="presOf" srcId="{93A0A939-F73C-4FBF-982B-9A4F6134FB08}" destId="{8EE84355-5E3F-4873-B9F6-622BF39E9216}" srcOrd="0" destOrd="0" presId="urn:microsoft.com/office/officeart/2018/2/layout/IconLabelList"/>
    <dgm:cxn modelId="{E7C0AB81-90F3-45CA-ABDE-190D5D13F765}" srcId="{93A0A939-F73C-4FBF-982B-9A4F6134FB08}" destId="{D8D33BF9-045F-40C0-8BD5-9641EC4731EF}" srcOrd="1" destOrd="0" parTransId="{4419D7A2-B62B-4864-894D-3D74F80E27D8}" sibTransId="{AA2B7C5F-7EB5-4015-8D09-101D1B6DB465}"/>
    <dgm:cxn modelId="{C3461784-0824-44A1-B8A1-9EC2F83A41E7}" type="presOf" srcId="{7AFC7C54-6C81-4742-82D5-18DA0EDDBBF7}" destId="{B14266BF-CA15-4CE5-8BA4-50263EFB4605}" srcOrd="0" destOrd="0" presId="urn:microsoft.com/office/officeart/2018/2/layout/IconLabelList"/>
    <dgm:cxn modelId="{6CCD5CB3-2CC9-4DD7-B6A1-759D9B9C0B62}" srcId="{93A0A939-F73C-4FBF-982B-9A4F6134FB08}" destId="{AE6C934D-54C7-4F83-ACE4-E8027DCE3B90}" srcOrd="0" destOrd="0" parTransId="{F85A2E98-B7DC-4574-BAB4-EE2AEF0524FA}" sibTransId="{02E95CEA-1058-495B-834E-096EBCFBEF2C}"/>
    <dgm:cxn modelId="{2CE04ECA-AA3F-4EFB-B2C2-57626F7E1762}" srcId="{93A0A939-F73C-4FBF-982B-9A4F6134FB08}" destId="{7AFC7C54-6C81-4742-82D5-18DA0EDDBBF7}" srcOrd="3" destOrd="0" parTransId="{26E5C4A3-276A-4B9E-B7AF-AFFE3E6E8D70}" sibTransId="{B253087F-1298-468C-A4CF-2312A12B0358}"/>
    <dgm:cxn modelId="{EA342BF7-C76F-4098-A2ED-80217F2FC2D9}" srcId="{93A0A939-F73C-4FBF-982B-9A4F6134FB08}" destId="{D8C3B3A7-D24B-44BA-83F6-E2CEE015D36B}" srcOrd="2" destOrd="0" parTransId="{75E7BF6C-529B-4300-8D19-12C11EBCB295}" sibTransId="{781F7A28-495A-448B-BF45-2A40E4333C28}"/>
    <dgm:cxn modelId="{9B5CC6FC-ADE8-4611-AC5C-DF0E68202048}" type="presOf" srcId="{AE6C934D-54C7-4F83-ACE4-E8027DCE3B90}" destId="{8A90A0D2-1A1C-4CB0-9A07-48895745D4F8}" srcOrd="0" destOrd="0" presId="urn:microsoft.com/office/officeart/2018/2/layout/IconLabelList"/>
    <dgm:cxn modelId="{4BC877FE-3DAC-4D44-AEDE-F6A53635320D}" type="presParOf" srcId="{8EE84355-5E3F-4873-B9F6-622BF39E9216}" destId="{85559D68-F00E-4066-AE69-C06774029B8B}" srcOrd="0" destOrd="0" presId="urn:microsoft.com/office/officeart/2018/2/layout/IconLabelList"/>
    <dgm:cxn modelId="{00DEAB36-B855-42B2-9E0C-5956649FC968}" type="presParOf" srcId="{85559D68-F00E-4066-AE69-C06774029B8B}" destId="{7146C212-2424-489E-B1D0-E2A02BC3FBC2}" srcOrd="0" destOrd="0" presId="urn:microsoft.com/office/officeart/2018/2/layout/IconLabelList"/>
    <dgm:cxn modelId="{03809C38-DD2E-4361-9E52-75C59C747F8D}" type="presParOf" srcId="{85559D68-F00E-4066-AE69-C06774029B8B}" destId="{8A171018-1EA4-4D9F-B2B4-E287F2674D8D}" srcOrd="1" destOrd="0" presId="urn:microsoft.com/office/officeart/2018/2/layout/IconLabelList"/>
    <dgm:cxn modelId="{A879C84D-0A76-494B-B030-8A727F42C9AB}" type="presParOf" srcId="{85559D68-F00E-4066-AE69-C06774029B8B}" destId="{8A90A0D2-1A1C-4CB0-9A07-48895745D4F8}" srcOrd="2" destOrd="0" presId="urn:microsoft.com/office/officeart/2018/2/layout/IconLabelList"/>
    <dgm:cxn modelId="{14D45A1E-BEE8-40E3-BB1B-5B175E30ADA7}" type="presParOf" srcId="{8EE84355-5E3F-4873-B9F6-622BF39E9216}" destId="{7873532C-EEA8-48D1-8FB6-1C40DDA27771}" srcOrd="1" destOrd="0" presId="urn:microsoft.com/office/officeart/2018/2/layout/IconLabelList"/>
    <dgm:cxn modelId="{3D79A462-8CB8-45DA-8450-14C611EFCD68}" type="presParOf" srcId="{8EE84355-5E3F-4873-B9F6-622BF39E9216}" destId="{59A9856F-DFD0-4BE4-B3CD-D401ACBCF319}" srcOrd="2" destOrd="0" presId="urn:microsoft.com/office/officeart/2018/2/layout/IconLabelList"/>
    <dgm:cxn modelId="{BD6D2805-0771-4DB3-AE32-A76329030A01}" type="presParOf" srcId="{59A9856F-DFD0-4BE4-B3CD-D401ACBCF319}" destId="{EAD53EA1-F8F7-43E3-986E-BBF8361CBEB4}" srcOrd="0" destOrd="0" presId="urn:microsoft.com/office/officeart/2018/2/layout/IconLabelList"/>
    <dgm:cxn modelId="{A4A39D9D-A81A-4BDC-B557-5FF2581B6BFC}" type="presParOf" srcId="{59A9856F-DFD0-4BE4-B3CD-D401ACBCF319}" destId="{E17FAF8D-7CD0-4D97-893F-4E1E06EA3487}" srcOrd="1" destOrd="0" presId="urn:microsoft.com/office/officeart/2018/2/layout/IconLabelList"/>
    <dgm:cxn modelId="{4D9B842C-064B-479C-B4E4-3C398989219D}" type="presParOf" srcId="{59A9856F-DFD0-4BE4-B3CD-D401ACBCF319}" destId="{6EBA1A72-8112-4A56-AAB3-7DF2EE724EF9}" srcOrd="2" destOrd="0" presId="urn:microsoft.com/office/officeart/2018/2/layout/IconLabelList"/>
    <dgm:cxn modelId="{CE68E85E-52EF-461B-96F9-9030C887F4ED}" type="presParOf" srcId="{8EE84355-5E3F-4873-B9F6-622BF39E9216}" destId="{C3861BC2-A490-4211-8CB8-D530DFDA35B2}" srcOrd="3" destOrd="0" presId="urn:microsoft.com/office/officeart/2018/2/layout/IconLabelList"/>
    <dgm:cxn modelId="{4843FBB3-0B80-4311-BF03-1DE8A0A2FDDF}" type="presParOf" srcId="{8EE84355-5E3F-4873-B9F6-622BF39E9216}" destId="{CF9CB56F-E1C4-4B66-9334-A01D33922870}" srcOrd="4" destOrd="0" presId="urn:microsoft.com/office/officeart/2018/2/layout/IconLabelList"/>
    <dgm:cxn modelId="{BB46FC4B-85B6-4706-B568-D423648890D2}" type="presParOf" srcId="{CF9CB56F-E1C4-4B66-9334-A01D33922870}" destId="{A2AA4358-1E58-42F2-A272-3CC9DD7D0E7B}" srcOrd="0" destOrd="0" presId="urn:microsoft.com/office/officeart/2018/2/layout/IconLabelList"/>
    <dgm:cxn modelId="{0053E852-BC8F-40F8-A56B-8E8FDE396B64}" type="presParOf" srcId="{CF9CB56F-E1C4-4B66-9334-A01D33922870}" destId="{EEB266BE-1B29-47C0-9FBF-5BB144601195}" srcOrd="1" destOrd="0" presId="urn:microsoft.com/office/officeart/2018/2/layout/IconLabelList"/>
    <dgm:cxn modelId="{900B0892-4784-46C1-8169-56381BDCD4D5}" type="presParOf" srcId="{CF9CB56F-E1C4-4B66-9334-A01D33922870}" destId="{E44B4722-0E50-4B8A-9950-52C575211604}" srcOrd="2" destOrd="0" presId="urn:microsoft.com/office/officeart/2018/2/layout/IconLabelList"/>
    <dgm:cxn modelId="{D2CB5E8B-EEC3-4BBB-8A97-9AE6C2F40C65}" type="presParOf" srcId="{8EE84355-5E3F-4873-B9F6-622BF39E9216}" destId="{E521CC69-64AD-4A7F-8DDB-415B29D67DD2}" srcOrd="5" destOrd="0" presId="urn:microsoft.com/office/officeart/2018/2/layout/IconLabelList"/>
    <dgm:cxn modelId="{B09AE1EB-2FDB-48C7-AFC0-26D9661C50D4}" type="presParOf" srcId="{8EE84355-5E3F-4873-B9F6-622BF39E9216}" destId="{5ED84E4A-2720-49DA-AF8F-547E47B6A9BE}" srcOrd="6" destOrd="0" presId="urn:microsoft.com/office/officeart/2018/2/layout/IconLabelList"/>
    <dgm:cxn modelId="{202F4B67-3C33-4F1C-93C5-ED604959DFB6}" type="presParOf" srcId="{5ED84E4A-2720-49DA-AF8F-547E47B6A9BE}" destId="{4FCE3FAD-A831-4599-BBB6-BD4F23EAEC71}" srcOrd="0" destOrd="0" presId="urn:microsoft.com/office/officeart/2018/2/layout/IconLabelList"/>
    <dgm:cxn modelId="{9C7E0DC6-7EDE-4E01-8EC2-ABF259BC9D84}" type="presParOf" srcId="{5ED84E4A-2720-49DA-AF8F-547E47B6A9BE}" destId="{04382934-D358-490B-B24A-4B91DCDC89B4}" srcOrd="1" destOrd="0" presId="urn:microsoft.com/office/officeart/2018/2/layout/IconLabelList"/>
    <dgm:cxn modelId="{F6707D57-31E9-4A27-91E2-4E098F06CFA4}" type="presParOf" srcId="{5ED84E4A-2720-49DA-AF8F-547E47B6A9BE}" destId="{B14266BF-CA15-4CE5-8BA4-50263EFB46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3055C7-BB85-4584-897C-A73D33B49C23}" type="doc">
      <dgm:prSet loTypeId="urn:microsoft.com/office/officeart/2016/7/layout/RepeatingBendingProcessNew" loCatId="process" qsTypeId="urn:microsoft.com/office/officeart/2005/8/quickstyle/simple1" qsCatId="simple" csTypeId="urn:microsoft.com/office/officeart/2005/8/colors/accent2_5" csCatId="accent2" phldr="1"/>
      <dgm:spPr/>
      <dgm:t>
        <a:bodyPr/>
        <a:lstStyle/>
        <a:p>
          <a:endParaRPr lang="en-US"/>
        </a:p>
      </dgm:t>
    </dgm:pt>
    <dgm:pt modelId="{589E87D0-B140-4E94-9064-6DD30A155D76}">
      <dgm:prSet custT="1"/>
      <dgm:spPr>
        <a:solidFill>
          <a:schemeClr val="accent2">
            <a:lumMod val="40000"/>
            <a:lumOff val="60000"/>
            <a:alpha val="90000"/>
          </a:schemeClr>
        </a:solidFill>
      </dgm:spPr>
      <dgm:t>
        <a:bodyPr/>
        <a:lstStyle/>
        <a:p>
          <a:pPr algn="just"/>
          <a:r>
            <a:rPr lang="es-MX" sz="1400" dirty="0">
              <a:solidFill>
                <a:schemeClr val="tx1"/>
              </a:solidFill>
            </a:rPr>
            <a:t>Las redes LSTM son una mejora de las RNN estándar, diseñadas para capturar mejor las dependencias a largo plazo en las secuencias.</a:t>
          </a:r>
          <a:endParaRPr lang="en-US" sz="1400" dirty="0">
            <a:solidFill>
              <a:schemeClr val="tx1"/>
            </a:solidFill>
          </a:endParaRPr>
        </a:p>
      </dgm:t>
    </dgm:pt>
    <dgm:pt modelId="{D1D41FF9-83A7-4320-9C51-AADA761EEDF4}" type="parTrans" cxnId="{7A0FF9BD-8491-416F-BDB9-AC1B868EB6DA}">
      <dgm:prSet/>
      <dgm:spPr/>
      <dgm:t>
        <a:bodyPr/>
        <a:lstStyle/>
        <a:p>
          <a:pPr algn="just"/>
          <a:endParaRPr lang="en-US" sz="2000">
            <a:solidFill>
              <a:schemeClr val="tx1"/>
            </a:solidFill>
          </a:endParaRPr>
        </a:p>
      </dgm:t>
    </dgm:pt>
    <dgm:pt modelId="{6B349AF7-C9EB-4051-BEFA-657AE7ABCABB}" type="sibTrans" cxnId="{7A0FF9BD-8491-416F-BDB9-AC1B868EB6DA}">
      <dgm:prSet custT="1"/>
      <dgm:spPr/>
      <dgm:t>
        <a:bodyPr/>
        <a:lstStyle/>
        <a:p>
          <a:pPr algn="just"/>
          <a:endParaRPr lang="en-US" sz="600">
            <a:solidFill>
              <a:schemeClr val="tx1"/>
            </a:solidFill>
          </a:endParaRPr>
        </a:p>
      </dgm:t>
    </dgm:pt>
    <dgm:pt modelId="{AE430720-235F-4E89-B9FF-F1115DB60A7D}">
      <dgm:prSet custT="1"/>
      <dgm:spPr>
        <a:solidFill>
          <a:schemeClr val="accent2">
            <a:lumMod val="40000"/>
            <a:lumOff val="60000"/>
            <a:alpha val="82000"/>
          </a:schemeClr>
        </a:solidFill>
      </dgm:spPr>
      <dgm:t>
        <a:bodyPr/>
        <a:lstStyle/>
        <a:p>
          <a:pPr algn="just"/>
          <a:r>
            <a:rPr lang="es-ES" sz="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dirty="0">
            <a:solidFill>
              <a:schemeClr val="tx1"/>
            </a:solidFill>
          </a:endParaRPr>
        </a:p>
      </dgm:t>
    </dgm:pt>
    <dgm:pt modelId="{680AE3AD-524E-4714-83F4-4C81D6CCD341}" type="parTrans" cxnId="{7F51C3DA-1086-4C56-B3D4-0C9419433415}">
      <dgm:prSet/>
      <dgm:spPr/>
      <dgm:t>
        <a:bodyPr/>
        <a:lstStyle/>
        <a:p>
          <a:pPr algn="just"/>
          <a:endParaRPr lang="en-US" sz="2000">
            <a:solidFill>
              <a:schemeClr val="tx1"/>
            </a:solidFill>
          </a:endParaRPr>
        </a:p>
      </dgm:t>
    </dgm:pt>
    <dgm:pt modelId="{DC643ABA-A3EC-4F8D-A5ED-882EF0D9049A}" type="sibTrans" cxnId="{7F51C3DA-1086-4C56-B3D4-0C9419433415}">
      <dgm:prSet custT="1"/>
      <dgm:spPr/>
      <dgm:t>
        <a:bodyPr/>
        <a:lstStyle/>
        <a:p>
          <a:pPr algn="just"/>
          <a:endParaRPr lang="en-US" sz="600">
            <a:solidFill>
              <a:schemeClr val="tx1"/>
            </a:solidFill>
          </a:endParaRPr>
        </a:p>
      </dgm:t>
    </dgm:pt>
    <dgm:pt modelId="{9BD6742D-723B-4C36-B077-86201A8B1F3D}">
      <dgm:prSet custT="1"/>
      <dgm:spPr>
        <a:solidFill>
          <a:schemeClr val="accent2">
            <a:lumMod val="40000"/>
            <a:lumOff val="60000"/>
            <a:alpha val="74000"/>
          </a:schemeClr>
        </a:solidFill>
      </dgm:spPr>
      <dgm:t>
        <a:bodyPr/>
        <a:lstStyle/>
        <a:p>
          <a:pPr algn="just"/>
          <a:r>
            <a:rPr lang="es-ES" sz="1400">
              <a:solidFill>
                <a:schemeClr val="tx1"/>
              </a:solidFill>
            </a:rPr>
            <a:t>Logran esto mediante el uso de estructuras de celdas de memoria y mecanismos de puertas que controlan el flujo de información dentro de la red.</a:t>
          </a:r>
          <a:endParaRPr lang="en-US" sz="1400">
            <a:solidFill>
              <a:schemeClr val="tx1"/>
            </a:solidFill>
          </a:endParaRPr>
        </a:p>
      </dgm:t>
    </dgm:pt>
    <dgm:pt modelId="{E5A4D4BF-7736-454D-95CB-1F227B99E05D}" type="parTrans" cxnId="{188C76EE-D7E8-4C5A-B41C-13D3BD84EEE9}">
      <dgm:prSet/>
      <dgm:spPr/>
      <dgm:t>
        <a:bodyPr/>
        <a:lstStyle/>
        <a:p>
          <a:pPr algn="just"/>
          <a:endParaRPr lang="en-US" sz="2000">
            <a:solidFill>
              <a:schemeClr val="tx1"/>
            </a:solidFill>
          </a:endParaRPr>
        </a:p>
      </dgm:t>
    </dgm:pt>
    <dgm:pt modelId="{547A91CD-4DAF-4689-9F06-3EC9B0A88954}" type="sibTrans" cxnId="{188C76EE-D7E8-4C5A-B41C-13D3BD84EEE9}">
      <dgm:prSet custT="1"/>
      <dgm:spPr/>
      <dgm:t>
        <a:bodyPr/>
        <a:lstStyle/>
        <a:p>
          <a:pPr algn="just"/>
          <a:endParaRPr lang="en-US" sz="600">
            <a:solidFill>
              <a:schemeClr val="tx1"/>
            </a:solidFill>
          </a:endParaRPr>
        </a:p>
      </dgm:t>
    </dgm:pt>
    <dgm:pt modelId="{2C5302FE-8DB5-49B5-91C6-7B616245663D}">
      <dgm:prSet custT="1"/>
      <dgm:spPr>
        <a:solidFill>
          <a:schemeClr val="accent2">
            <a:lumMod val="40000"/>
            <a:lumOff val="60000"/>
            <a:alpha val="66000"/>
          </a:schemeClr>
        </a:solidFill>
      </dgm:spPr>
      <dgm:t>
        <a:bodyPr/>
        <a:lstStyle/>
        <a:p>
          <a:pPr algn="just"/>
          <a:r>
            <a:rPr lang="es-MX" sz="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dirty="0">
            <a:solidFill>
              <a:schemeClr val="tx1"/>
            </a:solidFill>
          </a:endParaRPr>
        </a:p>
      </dgm:t>
    </dgm:pt>
    <dgm:pt modelId="{341136E1-E2B5-4A73-A697-4C14D502B2D1}" type="parTrans" cxnId="{1AB401EA-9419-4A43-9BE8-4B2A7ABE6F2C}">
      <dgm:prSet/>
      <dgm:spPr/>
      <dgm:t>
        <a:bodyPr/>
        <a:lstStyle/>
        <a:p>
          <a:pPr algn="just"/>
          <a:endParaRPr lang="en-US" sz="2000">
            <a:solidFill>
              <a:schemeClr val="tx1"/>
            </a:solidFill>
          </a:endParaRPr>
        </a:p>
      </dgm:t>
    </dgm:pt>
    <dgm:pt modelId="{1C9B7570-47CF-4CF9-8CFA-64CB5E6AC50B}" type="sibTrans" cxnId="{1AB401EA-9419-4A43-9BE8-4B2A7ABE6F2C}">
      <dgm:prSet custT="1"/>
      <dgm:spPr/>
      <dgm:t>
        <a:bodyPr/>
        <a:lstStyle/>
        <a:p>
          <a:pPr algn="just"/>
          <a:endParaRPr lang="en-US" sz="600">
            <a:solidFill>
              <a:schemeClr val="tx1"/>
            </a:solidFill>
          </a:endParaRPr>
        </a:p>
      </dgm:t>
    </dgm:pt>
    <dgm:pt modelId="{F04FA010-98BB-42EC-842A-7E5E1272325C}">
      <dgm:prSet custT="1"/>
      <dgm:spPr>
        <a:solidFill>
          <a:schemeClr val="accent2">
            <a:lumMod val="40000"/>
            <a:lumOff val="60000"/>
            <a:alpha val="58000"/>
          </a:schemeClr>
        </a:solidFill>
      </dgm:spPr>
      <dgm:t>
        <a:bodyPr/>
        <a:lstStyle/>
        <a:p>
          <a:pPr algn="just"/>
          <a:r>
            <a:rPr lang="es-MX" sz="1400" dirty="0">
              <a:solidFill>
                <a:schemeClr val="tx1"/>
              </a:solidFill>
            </a:rPr>
            <a:t>Las puertas en una red LSTM están controladas por funciones de activación sigmoideas, que generan valores entre 0 y 1. </a:t>
          </a:r>
          <a:endParaRPr lang="en-US" sz="1400" dirty="0">
            <a:solidFill>
              <a:schemeClr val="tx1"/>
            </a:solidFill>
          </a:endParaRPr>
        </a:p>
      </dgm:t>
    </dgm:pt>
    <dgm:pt modelId="{2C0C919C-5926-498C-88DC-23CFDEF2897A}" type="parTrans" cxnId="{4CA944F3-BBA7-4D5C-94C1-C830C31E109F}">
      <dgm:prSet/>
      <dgm:spPr/>
      <dgm:t>
        <a:bodyPr/>
        <a:lstStyle/>
        <a:p>
          <a:pPr algn="just"/>
          <a:endParaRPr lang="en-US" sz="2000">
            <a:solidFill>
              <a:schemeClr val="tx1"/>
            </a:solidFill>
          </a:endParaRPr>
        </a:p>
      </dgm:t>
    </dgm:pt>
    <dgm:pt modelId="{F02070FB-3B01-4A51-AA23-20054CEE2BF0}" type="sibTrans" cxnId="{4CA944F3-BBA7-4D5C-94C1-C830C31E109F}">
      <dgm:prSet custT="1"/>
      <dgm:spPr/>
      <dgm:t>
        <a:bodyPr/>
        <a:lstStyle/>
        <a:p>
          <a:pPr algn="just"/>
          <a:endParaRPr lang="en-US" sz="600">
            <a:solidFill>
              <a:schemeClr val="tx1"/>
            </a:solidFill>
          </a:endParaRPr>
        </a:p>
      </dgm:t>
    </dgm:pt>
    <dgm:pt modelId="{6F2B236D-4607-4879-ABC2-38D785AF5B0F}">
      <dgm:prSet custT="1"/>
      <dgm:spPr>
        <a:solidFill>
          <a:schemeClr val="accent2">
            <a:lumMod val="40000"/>
            <a:lumOff val="60000"/>
            <a:alpha val="50000"/>
          </a:schemeClr>
        </a:solidFill>
      </dgm:spPr>
      <dgm:t>
        <a:bodyPr/>
        <a:lstStyle/>
        <a:p>
          <a:pPr algn="just"/>
          <a:r>
            <a:rPr lang="es-MX" sz="1400">
              <a:solidFill>
                <a:schemeClr val="tx1"/>
              </a:solidFill>
            </a:rPr>
            <a:t>Las puertas permiten que la red almacene u olvide información de forma selectiva, según los valores de las entradas y el estado anterior de la celda.</a:t>
          </a:r>
          <a:endParaRPr lang="en-US" sz="1400">
            <a:solidFill>
              <a:schemeClr val="tx1"/>
            </a:solidFill>
          </a:endParaRPr>
        </a:p>
      </dgm:t>
    </dgm:pt>
    <dgm:pt modelId="{02392433-E97D-4B5C-B6F5-1C1859A7E6A5}" type="parTrans" cxnId="{304C0172-865E-419E-80F5-EC2C0B7EFA2C}">
      <dgm:prSet/>
      <dgm:spPr/>
      <dgm:t>
        <a:bodyPr/>
        <a:lstStyle/>
        <a:p>
          <a:pPr algn="just"/>
          <a:endParaRPr lang="en-US" sz="2000">
            <a:solidFill>
              <a:schemeClr val="tx1"/>
            </a:solidFill>
          </a:endParaRPr>
        </a:p>
      </dgm:t>
    </dgm:pt>
    <dgm:pt modelId="{C7F824A3-DB7E-4374-8CF9-2B10C72DC0E6}" type="sibTrans" cxnId="{304C0172-865E-419E-80F5-EC2C0B7EFA2C}">
      <dgm:prSet/>
      <dgm:spPr/>
      <dgm:t>
        <a:bodyPr/>
        <a:lstStyle/>
        <a:p>
          <a:pPr algn="just"/>
          <a:endParaRPr lang="en-US" sz="2000">
            <a:solidFill>
              <a:schemeClr val="tx1"/>
            </a:solidFill>
          </a:endParaRPr>
        </a:p>
      </dgm:t>
    </dgm:pt>
    <dgm:pt modelId="{51364FF6-E6F4-4004-87ED-B8A82E460014}" type="pres">
      <dgm:prSet presAssocID="{943055C7-BB85-4584-897C-A73D33B49C23}" presName="Name0" presStyleCnt="0">
        <dgm:presLayoutVars>
          <dgm:dir/>
          <dgm:resizeHandles val="exact"/>
        </dgm:presLayoutVars>
      </dgm:prSet>
      <dgm:spPr/>
    </dgm:pt>
    <dgm:pt modelId="{73CDCA58-A36D-4B2F-B8AF-D591EB9B5392}" type="pres">
      <dgm:prSet presAssocID="{589E87D0-B140-4E94-9064-6DD30A155D76}" presName="node" presStyleLbl="node1" presStyleIdx="0" presStyleCnt="6">
        <dgm:presLayoutVars>
          <dgm:bulletEnabled val="1"/>
        </dgm:presLayoutVars>
      </dgm:prSet>
      <dgm:spPr/>
    </dgm:pt>
    <dgm:pt modelId="{78688F61-0A3B-4EA3-A1EF-1DC678A446C5}" type="pres">
      <dgm:prSet presAssocID="{6B349AF7-C9EB-4051-BEFA-657AE7ABCABB}" presName="sibTrans" presStyleLbl="sibTrans1D1" presStyleIdx="0" presStyleCnt="5"/>
      <dgm:spPr/>
    </dgm:pt>
    <dgm:pt modelId="{3127F6E6-80E9-4818-A6A1-EEA3035B6F55}" type="pres">
      <dgm:prSet presAssocID="{6B349AF7-C9EB-4051-BEFA-657AE7ABCABB}" presName="connectorText" presStyleLbl="sibTrans1D1" presStyleIdx="0" presStyleCnt="5"/>
      <dgm:spPr/>
    </dgm:pt>
    <dgm:pt modelId="{8528DF5D-27C6-40DC-893A-F344BC32F366}" type="pres">
      <dgm:prSet presAssocID="{AE430720-235F-4E89-B9FF-F1115DB60A7D}" presName="node" presStyleLbl="node1" presStyleIdx="1" presStyleCnt="6">
        <dgm:presLayoutVars>
          <dgm:bulletEnabled val="1"/>
        </dgm:presLayoutVars>
      </dgm:prSet>
      <dgm:spPr/>
    </dgm:pt>
    <dgm:pt modelId="{7D48E5B5-6CB2-41D8-BB62-BDEFA322A9B8}" type="pres">
      <dgm:prSet presAssocID="{DC643ABA-A3EC-4F8D-A5ED-882EF0D9049A}" presName="sibTrans" presStyleLbl="sibTrans1D1" presStyleIdx="1" presStyleCnt="5"/>
      <dgm:spPr/>
    </dgm:pt>
    <dgm:pt modelId="{6B1B242E-F0F7-40ED-B02A-E91916A221BE}" type="pres">
      <dgm:prSet presAssocID="{DC643ABA-A3EC-4F8D-A5ED-882EF0D9049A}" presName="connectorText" presStyleLbl="sibTrans1D1" presStyleIdx="1" presStyleCnt="5"/>
      <dgm:spPr/>
    </dgm:pt>
    <dgm:pt modelId="{C7C8F7BD-FB0A-4676-8304-1DF54B16465B}" type="pres">
      <dgm:prSet presAssocID="{9BD6742D-723B-4C36-B077-86201A8B1F3D}" presName="node" presStyleLbl="node1" presStyleIdx="2" presStyleCnt="6">
        <dgm:presLayoutVars>
          <dgm:bulletEnabled val="1"/>
        </dgm:presLayoutVars>
      </dgm:prSet>
      <dgm:spPr/>
    </dgm:pt>
    <dgm:pt modelId="{3F407860-06F5-4737-B732-52585A4A84C1}" type="pres">
      <dgm:prSet presAssocID="{547A91CD-4DAF-4689-9F06-3EC9B0A88954}" presName="sibTrans" presStyleLbl="sibTrans1D1" presStyleIdx="2" presStyleCnt="5"/>
      <dgm:spPr/>
    </dgm:pt>
    <dgm:pt modelId="{17F128A4-AA1E-4F31-841B-D4F62A951088}" type="pres">
      <dgm:prSet presAssocID="{547A91CD-4DAF-4689-9F06-3EC9B0A88954}" presName="connectorText" presStyleLbl="sibTrans1D1" presStyleIdx="2" presStyleCnt="5"/>
      <dgm:spPr/>
    </dgm:pt>
    <dgm:pt modelId="{1FB0647A-C7BE-49EC-BEBD-308D3ABF4E77}" type="pres">
      <dgm:prSet presAssocID="{2C5302FE-8DB5-49B5-91C6-7B616245663D}" presName="node" presStyleLbl="node1" presStyleIdx="3" presStyleCnt="6">
        <dgm:presLayoutVars>
          <dgm:bulletEnabled val="1"/>
        </dgm:presLayoutVars>
      </dgm:prSet>
      <dgm:spPr/>
    </dgm:pt>
    <dgm:pt modelId="{F41B2982-0A57-402B-9EE4-E3AD3FC16F3B}" type="pres">
      <dgm:prSet presAssocID="{1C9B7570-47CF-4CF9-8CFA-64CB5E6AC50B}" presName="sibTrans" presStyleLbl="sibTrans1D1" presStyleIdx="3" presStyleCnt="5"/>
      <dgm:spPr/>
    </dgm:pt>
    <dgm:pt modelId="{C15C3490-D00F-4B1D-A15C-0212FA969495}" type="pres">
      <dgm:prSet presAssocID="{1C9B7570-47CF-4CF9-8CFA-64CB5E6AC50B}" presName="connectorText" presStyleLbl="sibTrans1D1" presStyleIdx="3" presStyleCnt="5"/>
      <dgm:spPr/>
    </dgm:pt>
    <dgm:pt modelId="{6FA5D3CD-6CE3-4FAE-8914-BB31FBB859BD}" type="pres">
      <dgm:prSet presAssocID="{F04FA010-98BB-42EC-842A-7E5E1272325C}" presName="node" presStyleLbl="node1" presStyleIdx="4" presStyleCnt="6">
        <dgm:presLayoutVars>
          <dgm:bulletEnabled val="1"/>
        </dgm:presLayoutVars>
      </dgm:prSet>
      <dgm:spPr/>
    </dgm:pt>
    <dgm:pt modelId="{76F6D55B-FCA5-43EF-B5F3-673D8773A26A}" type="pres">
      <dgm:prSet presAssocID="{F02070FB-3B01-4A51-AA23-20054CEE2BF0}" presName="sibTrans" presStyleLbl="sibTrans1D1" presStyleIdx="4" presStyleCnt="5"/>
      <dgm:spPr/>
    </dgm:pt>
    <dgm:pt modelId="{1CF6013A-EB93-44CE-9DDC-84C0BAA5A2EA}" type="pres">
      <dgm:prSet presAssocID="{F02070FB-3B01-4A51-AA23-20054CEE2BF0}" presName="connectorText" presStyleLbl="sibTrans1D1" presStyleIdx="4" presStyleCnt="5"/>
      <dgm:spPr/>
    </dgm:pt>
    <dgm:pt modelId="{4099509D-3872-4DB4-B2CF-D10328D20357}" type="pres">
      <dgm:prSet presAssocID="{6F2B236D-4607-4879-ABC2-38D785AF5B0F}" presName="node" presStyleLbl="node1" presStyleIdx="5" presStyleCnt="6">
        <dgm:presLayoutVars>
          <dgm:bulletEnabled val="1"/>
        </dgm:presLayoutVars>
      </dgm:prSet>
      <dgm:spPr/>
    </dgm:pt>
  </dgm:ptLst>
  <dgm:cxnLst>
    <dgm:cxn modelId="{5BE6ED09-A852-4A73-8FF8-A34E808220D3}" type="presOf" srcId="{1C9B7570-47CF-4CF9-8CFA-64CB5E6AC50B}" destId="{C15C3490-D00F-4B1D-A15C-0212FA969495}" srcOrd="1" destOrd="0" presId="urn:microsoft.com/office/officeart/2016/7/layout/RepeatingBendingProcessNew"/>
    <dgm:cxn modelId="{ACC7C035-27B7-48DA-B124-0A257CB93767}" type="presOf" srcId="{F02070FB-3B01-4A51-AA23-20054CEE2BF0}" destId="{1CF6013A-EB93-44CE-9DDC-84C0BAA5A2EA}" srcOrd="1" destOrd="0" presId="urn:microsoft.com/office/officeart/2016/7/layout/RepeatingBendingProcessNew"/>
    <dgm:cxn modelId="{BCCB915F-AFE4-4B0A-947A-D639A39E7F26}" type="presOf" srcId="{6F2B236D-4607-4879-ABC2-38D785AF5B0F}" destId="{4099509D-3872-4DB4-B2CF-D10328D20357}" srcOrd="0" destOrd="0" presId="urn:microsoft.com/office/officeart/2016/7/layout/RepeatingBendingProcessNew"/>
    <dgm:cxn modelId="{9BD30542-8E83-4FD2-BCD7-38279C896DC8}" type="presOf" srcId="{6B349AF7-C9EB-4051-BEFA-657AE7ABCABB}" destId="{3127F6E6-80E9-4818-A6A1-EEA3035B6F55}" srcOrd="1" destOrd="0" presId="urn:microsoft.com/office/officeart/2016/7/layout/RepeatingBendingProcessNew"/>
    <dgm:cxn modelId="{C9209A47-3EF1-4AF9-986A-29D6AFB7004E}" type="presOf" srcId="{DC643ABA-A3EC-4F8D-A5ED-882EF0D9049A}" destId="{7D48E5B5-6CB2-41D8-BB62-BDEFA322A9B8}" srcOrd="0" destOrd="0" presId="urn:microsoft.com/office/officeart/2016/7/layout/RepeatingBendingProcessNew"/>
    <dgm:cxn modelId="{304C0172-865E-419E-80F5-EC2C0B7EFA2C}" srcId="{943055C7-BB85-4584-897C-A73D33B49C23}" destId="{6F2B236D-4607-4879-ABC2-38D785AF5B0F}" srcOrd="5" destOrd="0" parTransId="{02392433-E97D-4B5C-B6F5-1C1859A7E6A5}" sibTransId="{C7F824A3-DB7E-4374-8CF9-2B10C72DC0E6}"/>
    <dgm:cxn modelId="{048F2652-98C0-40F6-811F-C53350350138}" type="presOf" srcId="{DC643ABA-A3EC-4F8D-A5ED-882EF0D9049A}" destId="{6B1B242E-F0F7-40ED-B02A-E91916A221BE}" srcOrd="1" destOrd="0" presId="urn:microsoft.com/office/officeart/2016/7/layout/RepeatingBendingProcessNew"/>
    <dgm:cxn modelId="{BFBE8376-4C76-4CC4-9D51-77A7EE4815BF}" type="presOf" srcId="{6B349AF7-C9EB-4051-BEFA-657AE7ABCABB}" destId="{78688F61-0A3B-4EA3-A1EF-1DC678A446C5}" srcOrd="0" destOrd="0" presId="urn:microsoft.com/office/officeart/2016/7/layout/RepeatingBendingProcessNew"/>
    <dgm:cxn modelId="{854A8E8E-3C23-4D0F-B45A-52654383BF81}" type="presOf" srcId="{547A91CD-4DAF-4689-9F06-3EC9B0A88954}" destId="{17F128A4-AA1E-4F31-841B-D4F62A951088}" srcOrd="1" destOrd="0" presId="urn:microsoft.com/office/officeart/2016/7/layout/RepeatingBendingProcessNew"/>
    <dgm:cxn modelId="{6B4B698F-3250-405B-8509-A54334513235}" type="presOf" srcId="{589E87D0-B140-4E94-9064-6DD30A155D76}" destId="{73CDCA58-A36D-4B2F-B8AF-D591EB9B5392}" srcOrd="0" destOrd="0" presId="urn:microsoft.com/office/officeart/2016/7/layout/RepeatingBendingProcessNew"/>
    <dgm:cxn modelId="{7BA0BCA5-B388-47E8-8981-020728691E5A}" type="presOf" srcId="{F04FA010-98BB-42EC-842A-7E5E1272325C}" destId="{6FA5D3CD-6CE3-4FAE-8914-BB31FBB859BD}" srcOrd="0" destOrd="0" presId="urn:microsoft.com/office/officeart/2016/7/layout/RepeatingBendingProcessNew"/>
    <dgm:cxn modelId="{CFF44AAF-2AFF-4BE4-B224-3FEB27F7B772}" type="presOf" srcId="{943055C7-BB85-4584-897C-A73D33B49C23}" destId="{51364FF6-E6F4-4004-87ED-B8A82E460014}" srcOrd="0" destOrd="0" presId="urn:microsoft.com/office/officeart/2016/7/layout/RepeatingBendingProcessNew"/>
    <dgm:cxn modelId="{1FF0CCAF-EDAE-40D3-91B9-CEB0636AFD16}" type="presOf" srcId="{F02070FB-3B01-4A51-AA23-20054CEE2BF0}" destId="{76F6D55B-FCA5-43EF-B5F3-673D8773A26A}" srcOrd="0" destOrd="0" presId="urn:microsoft.com/office/officeart/2016/7/layout/RepeatingBendingProcessNew"/>
    <dgm:cxn modelId="{7A0FF9BD-8491-416F-BDB9-AC1B868EB6DA}" srcId="{943055C7-BB85-4584-897C-A73D33B49C23}" destId="{589E87D0-B140-4E94-9064-6DD30A155D76}" srcOrd="0" destOrd="0" parTransId="{D1D41FF9-83A7-4320-9C51-AADA761EEDF4}" sibTransId="{6B349AF7-C9EB-4051-BEFA-657AE7ABCABB}"/>
    <dgm:cxn modelId="{59EF03BE-B864-4C4C-9CA1-AB7372252CD0}" type="presOf" srcId="{9BD6742D-723B-4C36-B077-86201A8B1F3D}" destId="{C7C8F7BD-FB0A-4676-8304-1DF54B16465B}" srcOrd="0" destOrd="0" presId="urn:microsoft.com/office/officeart/2016/7/layout/RepeatingBendingProcessNew"/>
    <dgm:cxn modelId="{FFBD0ABE-5A43-4462-B952-AF1143FD0615}" type="presOf" srcId="{1C9B7570-47CF-4CF9-8CFA-64CB5E6AC50B}" destId="{F41B2982-0A57-402B-9EE4-E3AD3FC16F3B}" srcOrd="0" destOrd="0" presId="urn:microsoft.com/office/officeart/2016/7/layout/RepeatingBendingProcessNew"/>
    <dgm:cxn modelId="{F56F89C5-355E-46AD-AB63-A14997FB1B2E}" type="presOf" srcId="{547A91CD-4DAF-4689-9F06-3EC9B0A88954}" destId="{3F407860-06F5-4737-B732-52585A4A84C1}" srcOrd="0" destOrd="0" presId="urn:microsoft.com/office/officeart/2016/7/layout/RepeatingBendingProcessNew"/>
    <dgm:cxn modelId="{B66BB5CC-C49F-4F28-AD46-2997E34CA9B2}" type="presOf" srcId="{AE430720-235F-4E89-B9FF-F1115DB60A7D}" destId="{8528DF5D-27C6-40DC-893A-F344BC32F366}" srcOrd="0" destOrd="0" presId="urn:microsoft.com/office/officeart/2016/7/layout/RepeatingBendingProcessNew"/>
    <dgm:cxn modelId="{7F51C3DA-1086-4C56-B3D4-0C9419433415}" srcId="{943055C7-BB85-4584-897C-A73D33B49C23}" destId="{AE430720-235F-4E89-B9FF-F1115DB60A7D}" srcOrd="1" destOrd="0" parTransId="{680AE3AD-524E-4714-83F4-4C81D6CCD341}" sibTransId="{DC643ABA-A3EC-4F8D-A5ED-882EF0D9049A}"/>
    <dgm:cxn modelId="{1AB401EA-9419-4A43-9BE8-4B2A7ABE6F2C}" srcId="{943055C7-BB85-4584-897C-A73D33B49C23}" destId="{2C5302FE-8DB5-49B5-91C6-7B616245663D}" srcOrd="3" destOrd="0" parTransId="{341136E1-E2B5-4A73-A697-4C14D502B2D1}" sibTransId="{1C9B7570-47CF-4CF9-8CFA-64CB5E6AC50B}"/>
    <dgm:cxn modelId="{188C76EE-D7E8-4C5A-B41C-13D3BD84EEE9}" srcId="{943055C7-BB85-4584-897C-A73D33B49C23}" destId="{9BD6742D-723B-4C36-B077-86201A8B1F3D}" srcOrd="2" destOrd="0" parTransId="{E5A4D4BF-7736-454D-95CB-1F227B99E05D}" sibTransId="{547A91CD-4DAF-4689-9F06-3EC9B0A88954}"/>
    <dgm:cxn modelId="{BEA39DF0-C728-4EBD-B0AE-EA588C8F00C1}" type="presOf" srcId="{2C5302FE-8DB5-49B5-91C6-7B616245663D}" destId="{1FB0647A-C7BE-49EC-BEBD-308D3ABF4E77}" srcOrd="0" destOrd="0" presId="urn:microsoft.com/office/officeart/2016/7/layout/RepeatingBendingProcessNew"/>
    <dgm:cxn modelId="{4CA944F3-BBA7-4D5C-94C1-C830C31E109F}" srcId="{943055C7-BB85-4584-897C-A73D33B49C23}" destId="{F04FA010-98BB-42EC-842A-7E5E1272325C}" srcOrd="4" destOrd="0" parTransId="{2C0C919C-5926-498C-88DC-23CFDEF2897A}" sibTransId="{F02070FB-3B01-4A51-AA23-20054CEE2BF0}"/>
    <dgm:cxn modelId="{B0066AA8-A70A-417D-85A0-3491471281F0}" type="presParOf" srcId="{51364FF6-E6F4-4004-87ED-B8A82E460014}" destId="{73CDCA58-A36D-4B2F-B8AF-D591EB9B5392}" srcOrd="0" destOrd="0" presId="urn:microsoft.com/office/officeart/2016/7/layout/RepeatingBendingProcessNew"/>
    <dgm:cxn modelId="{BF6D1B50-4325-4BE3-85B7-8982A9B9AF17}" type="presParOf" srcId="{51364FF6-E6F4-4004-87ED-B8A82E460014}" destId="{78688F61-0A3B-4EA3-A1EF-1DC678A446C5}" srcOrd="1" destOrd="0" presId="urn:microsoft.com/office/officeart/2016/7/layout/RepeatingBendingProcessNew"/>
    <dgm:cxn modelId="{268FED73-8F7A-4E88-8A9D-DBB13B495C07}" type="presParOf" srcId="{78688F61-0A3B-4EA3-A1EF-1DC678A446C5}" destId="{3127F6E6-80E9-4818-A6A1-EEA3035B6F55}" srcOrd="0" destOrd="0" presId="urn:microsoft.com/office/officeart/2016/7/layout/RepeatingBendingProcessNew"/>
    <dgm:cxn modelId="{071AB525-714C-440D-9FBE-69BAD6C1FAC0}" type="presParOf" srcId="{51364FF6-E6F4-4004-87ED-B8A82E460014}" destId="{8528DF5D-27C6-40DC-893A-F344BC32F366}" srcOrd="2" destOrd="0" presId="urn:microsoft.com/office/officeart/2016/7/layout/RepeatingBendingProcessNew"/>
    <dgm:cxn modelId="{EE2131DB-DEEA-4930-9707-09E0B8CADF49}" type="presParOf" srcId="{51364FF6-E6F4-4004-87ED-B8A82E460014}" destId="{7D48E5B5-6CB2-41D8-BB62-BDEFA322A9B8}" srcOrd="3" destOrd="0" presId="urn:microsoft.com/office/officeart/2016/7/layout/RepeatingBendingProcessNew"/>
    <dgm:cxn modelId="{0BF1CE48-6148-4AB6-9655-BF3111F1B277}" type="presParOf" srcId="{7D48E5B5-6CB2-41D8-BB62-BDEFA322A9B8}" destId="{6B1B242E-F0F7-40ED-B02A-E91916A221BE}" srcOrd="0" destOrd="0" presId="urn:microsoft.com/office/officeart/2016/7/layout/RepeatingBendingProcessNew"/>
    <dgm:cxn modelId="{A55106BF-3044-4827-A088-9EE74FD68C76}" type="presParOf" srcId="{51364FF6-E6F4-4004-87ED-B8A82E460014}" destId="{C7C8F7BD-FB0A-4676-8304-1DF54B16465B}" srcOrd="4" destOrd="0" presId="urn:microsoft.com/office/officeart/2016/7/layout/RepeatingBendingProcessNew"/>
    <dgm:cxn modelId="{9DCF2FC9-1ABB-458C-ACE7-ABD71AB92C1B}" type="presParOf" srcId="{51364FF6-E6F4-4004-87ED-B8A82E460014}" destId="{3F407860-06F5-4737-B732-52585A4A84C1}" srcOrd="5" destOrd="0" presId="urn:microsoft.com/office/officeart/2016/7/layout/RepeatingBendingProcessNew"/>
    <dgm:cxn modelId="{4EC87441-0C1E-4684-A372-8E1D226201A6}" type="presParOf" srcId="{3F407860-06F5-4737-B732-52585A4A84C1}" destId="{17F128A4-AA1E-4F31-841B-D4F62A951088}" srcOrd="0" destOrd="0" presId="urn:microsoft.com/office/officeart/2016/7/layout/RepeatingBendingProcessNew"/>
    <dgm:cxn modelId="{D4BA5DE3-7219-43E9-AA9E-FB3B6ED546EC}" type="presParOf" srcId="{51364FF6-E6F4-4004-87ED-B8A82E460014}" destId="{1FB0647A-C7BE-49EC-BEBD-308D3ABF4E77}" srcOrd="6" destOrd="0" presId="urn:microsoft.com/office/officeart/2016/7/layout/RepeatingBendingProcessNew"/>
    <dgm:cxn modelId="{89CF1EF3-1930-4F8F-95C0-04A3B51139FE}" type="presParOf" srcId="{51364FF6-E6F4-4004-87ED-B8A82E460014}" destId="{F41B2982-0A57-402B-9EE4-E3AD3FC16F3B}" srcOrd="7" destOrd="0" presId="urn:microsoft.com/office/officeart/2016/7/layout/RepeatingBendingProcessNew"/>
    <dgm:cxn modelId="{65561FA1-B134-453C-905D-E126D193DE55}" type="presParOf" srcId="{F41B2982-0A57-402B-9EE4-E3AD3FC16F3B}" destId="{C15C3490-D00F-4B1D-A15C-0212FA969495}" srcOrd="0" destOrd="0" presId="urn:microsoft.com/office/officeart/2016/7/layout/RepeatingBendingProcessNew"/>
    <dgm:cxn modelId="{FC80DE50-EDA2-4571-B88B-15D2DD08C15F}" type="presParOf" srcId="{51364FF6-E6F4-4004-87ED-B8A82E460014}" destId="{6FA5D3CD-6CE3-4FAE-8914-BB31FBB859BD}" srcOrd="8" destOrd="0" presId="urn:microsoft.com/office/officeart/2016/7/layout/RepeatingBendingProcessNew"/>
    <dgm:cxn modelId="{F516A129-376E-4771-9A63-9445B2828B8C}" type="presParOf" srcId="{51364FF6-E6F4-4004-87ED-B8A82E460014}" destId="{76F6D55B-FCA5-43EF-B5F3-673D8773A26A}" srcOrd="9" destOrd="0" presId="urn:microsoft.com/office/officeart/2016/7/layout/RepeatingBendingProcessNew"/>
    <dgm:cxn modelId="{15F448B3-6F01-4E32-AE01-D476B4918A9A}" type="presParOf" srcId="{76F6D55B-FCA5-43EF-B5F3-673D8773A26A}" destId="{1CF6013A-EB93-44CE-9DDC-84C0BAA5A2EA}" srcOrd="0" destOrd="0" presId="urn:microsoft.com/office/officeart/2016/7/layout/RepeatingBendingProcessNew"/>
    <dgm:cxn modelId="{6E2FA502-3576-492F-BD6B-D774222461B8}" type="presParOf" srcId="{51364FF6-E6F4-4004-87ED-B8A82E460014}" destId="{4099509D-3872-4DB4-B2CF-D10328D2035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885B08-0758-4343-AD9E-5DC59054AD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F95CA97-217C-4FC1-8990-F95C1E72C943}">
      <dgm:prSet custT="1"/>
      <dgm:spPr/>
      <dgm:t>
        <a:bodyPr/>
        <a:lstStyle/>
        <a:p>
          <a:pPr algn="just">
            <a:lnSpc>
              <a:spcPct val="100000"/>
            </a:lnSpc>
          </a:pPr>
          <a:r>
            <a:rPr lang="es-ES" sz="1400" b="1"/>
            <a:t>Puerta de entrada (input gate):</a:t>
          </a:r>
          <a:r>
            <a:rPr lang="es-ES" sz="1400"/>
            <a:t> La puerta de entrada determina qué nueva información debe ser almacenada en la celda de memoria. </a:t>
          </a:r>
          <a:endParaRPr lang="en-US" sz="1400"/>
        </a:p>
      </dgm:t>
    </dgm:pt>
    <dgm:pt modelId="{EE2E3486-C4E9-43E1-8156-679A90AFE4DF}" type="parTrans" cxnId="{8FA6A83B-00B2-4F58-A74F-CB156F23D81B}">
      <dgm:prSet/>
      <dgm:spPr/>
      <dgm:t>
        <a:bodyPr/>
        <a:lstStyle/>
        <a:p>
          <a:pPr algn="just"/>
          <a:endParaRPr lang="en-US" sz="2000"/>
        </a:p>
      </dgm:t>
    </dgm:pt>
    <dgm:pt modelId="{B0C74925-F80F-4E0C-9393-75B83006C57C}" type="sibTrans" cxnId="{8FA6A83B-00B2-4F58-A74F-CB156F23D81B}">
      <dgm:prSet/>
      <dgm:spPr/>
      <dgm:t>
        <a:bodyPr/>
        <a:lstStyle/>
        <a:p>
          <a:pPr algn="just"/>
          <a:endParaRPr lang="en-US" sz="2000"/>
        </a:p>
      </dgm:t>
    </dgm:pt>
    <dgm:pt modelId="{197FDB71-C817-4C6B-B47D-D6F0827139C6}">
      <dgm:prSet custT="1"/>
      <dgm:spPr/>
      <dgm:t>
        <a:bodyPr/>
        <a:lstStyle/>
        <a:p>
          <a:pPr algn="just">
            <a:lnSpc>
              <a:spcPct val="100000"/>
            </a:lnSpc>
          </a:pPr>
          <a:r>
            <a:rPr lang="es-ES" sz="1400" b="1"/>
            <a:t>Puerta de olvido (forget gate): </a:t>
          </a:r>
          <a:r>
            <a:rPr lang="es-ES" sz="1400"/>
            <a:t>La puerta de olvido decide qué información almacenada en la celda de memoria debe ser olvidada o mantenida. </a:t>
          </a:r>
          <a:endParaRPr lang="en-US" sz="1400"/>
        </a:p>
      </dgm:t>
    </dgm:pt>
    <dgm:pt modelId="{3F95C9D9-0E74-41DA-85A8-702BCCFA33B5}" type="parTrans" cxnId="{6CBBDAFC-903E-4492-8A36-F991A49EB333}">
      <dgm:prSet/>
      <dgm:spPr/>
      <dgm:t>
        <a:bodyPr/>
        <a:lstStyle/>
        <a:p>
          <a:pPr algn="just"/>
          <a:endParaRPr lang="en-US" sz="2000"/>
        </a:p>
      </dgm:t>
    </dgm:pt>
    <dgm:pt modelId="{DB49C300-C63C-4FE7-A09F-EB77A6D67AD8}" type="sibTrans" cxnId="{6CBBDAFC-903E-4492-8A36-F991A49EB333}">
      <dgm:prSet/>
      <dgm:spPr/>
      <dgm:t>
        <a:bodyPr/>
        <a:lstStyle/>
        <a:p>
          <a:pPr algn="just"/>
          <a:endParaRPr lang="en-US" sz="2000"/>
        </a:p>
      </dgm:t>
    </dgm:pt>
    <dgm:pt modelId="{E8AFF04C-68F3-4C50-9BFF-3DD729FCE63A}">
      <dgm:prSet custT="1"/>
      <dgm:spPr/>
      <dgm:t>
        <a:bodyPr/>
        <a:lstStyle/>
        <a:p>
          <a:pPr algn="just">
            <a:lnSpc>
              <a:spcPct val="100000"/>
            </a:lnSpc>
          </a:pPr>
          <a:r>
            <a:rPr lang="es-ES" sz="1400" b="1" dirty="0"/>
            <a:t>Puerta de salida (output gate):</a:t>
          </a:r>
          <a:r>
            <a:rPr lang="es-ES" sz="1400" dirty="0"/>
            <a:t> Finalmente, la puerta de salida regula qué parte de la información almacenada en la celda de memoria se utilizará como salida de la celda LSTM.</a:t>
          </a:r>
          <a:endParaRPr lang="en-US" sz="1400" dirty="0"/>
        </a:p>
      </dgm:t>
    </dgm:pt>
    <dgm:pt modelId="{831614EF-36D3-4265-96A5-E09EFBB9CBDD}" type="parTrans" cxnId="{65899CC1-004A-4F1D-807C-CABD0700FCDB}">
      <dgm:prSet/>
      <dgm:spPr/>
      <dgm:t>
        <a:bodyPr/>
        <a:lstStyle/>
        <a:p>
          <a:pPr algn="just"/>
          <a:endParaRPr lang="en-US" sz="2000"/>
        </a:p>
      </dgm:t>
    </dgm:pt>
    <dgm:pt modelId="{908FAC0D-EE17-4996-80A9-0EB3BEF0A71F}" type="sibTrans" cxnId="{65899CC1-004A-4F1D-807C-CABD0700FCDB}">
      <dgm:prSet/>
      <dgm:spPr/>
      <dgm:t>
        <a:bodyPr/>
        <a:lstStyle/>
        <a:p>
          <a:pPr algn="just"/>
          <a:endParaRPr lang="en-US" sz="2000"/>
        </a:p>
      </dgm:t>
    </dgm:pt>
    <dgm:pt modelId="{10CB8D5D-11A2-4634-959C-8EC18D7BF1F1}" type="pres">
      <dgm:prSet presAssocID="{32885B08-0758-4343-AD9E-5DC59054AD6D}" presName="root" presStyleCnt="0">
        <dgm:presLayoutVars>
          <dgm:dir/>
          <dgm:resizeHandles val="exact"/>
        </dgm:presLayoutVars>
      </dgm:prSet>
      <dgm:spPr/>
    </dgm:pt>
    <dgm:pt modelId="{6F4826D3-D0FC-4A06-BFD8-B1E7A8A8588A}" type="pres">
      <dgm:prSet presAssocID="{AF95CA97-217C-4FC1-8990-F95C1E72C943}" presName="compNode" presStyleCnt="0"/>
      <dgm:spPr/>
    </dgm:pt>
    <dgm:pt modelId="{DD07EC1A-4C23-46F0-B120-C0BED2A60A64}" type="pres">
      <dgm:prSet presAssocID="{AF95CA97-217C-4FC1-8990-F95C1E72C94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ndeja de entrada con relleno sólido"/>
        </a:ext>
      </dgm:extLst>
    </dgm:pt>
    <dgm:pt modelId="{4827D1CA-1857-4AE9-A07F-0A04BAAFD0D7}" type="pres">
      <dgm:prSet presAssocID="{AF95CA97-217C-4FC1-8990-F95C1E72C943}" presName="spaceRect" presStyleCnt="0"/>
      <dgm:spPr/>
    </dgm:pt>
    <dgm:pt modelId="{4D732B09-C33B-4D97-9953-B2EBD1837266}" type="pres">
      <dgm:prSet presAssocID="{AF95CA97-217C-4FC1-8990-F95C1E72C943}" presName="textRect" presStyleLbl="revTx" presStyleIdx="0" presStyleCnt="3">
        <dgm:presLayoutVars>
          <dgm:chMax val="1"/>
          <dgm:chPref val="1"/>
        </dgm:presLayoutVars>
      </dgm:prSet>
      <dgm:spPr/>
    </dgm:pt>
    <dgm:pt modelId="{EAFCF677-03CE-4C50-855D-9DA28F5B243F}" type="pres">
      <dgm:prSet presAssocID="{B0C74925-F80F-4E0C-9393-75B83006C57C}" presName="sibTrans" presStyleCnt="0"/>
      <dgm:spPr/>
    </dgm:pt>
    <dgm:pt modelId="{625C8D65-1F45-4A16-B791-9B7522E0F402}" type="pres">
      <dgm:prSet presAssocID="{197FDB71-C817-4C6B-B47D-D6F0827139C6}" presName="compNode" presStyleCnt="0"/>
      <dgm:spPr/>
    </dgm:pt>
    <dgm:pt modelId="{B16B9544-7B32-4DAE-88F7-BC557B001D7E}" type="pres">
      <dgm:prSet presAssocID="{197FDB71-C817-4C6B-B47D-D6F082713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erebro izquierdo con relleno sólido"/>
        </a:ext>
      </dgm:extLst>
    </dgm:pt>
    <dgm:pt modelId="{8244862F-AC62-4564-AEDA-9058FCC60D15}" type="pres">
      <dgm:prSet presAssocID="{197FDB71-C817-4C6B-B47D-D6F0827139C6}" presName="spaceRect" presStyleCnt="0"/>
      <dgm:spPr/>
    </dgm:pt>
    <dgm:pt modelId="{CB6D54A2-A7C9-41A2-9F1A-DA0C909A33DC}" type="pres">
      <dgm:prSet presAssocID="{197FDB71-C817-4C6B-B47D-D6F0827139C6}" presName="textRect" presStyleLbl="revTx" presStyleIdx="1" presStyleCnt="3">
        <dgm:presLayoutVars>
          <dgm:chMax val="1"/>
          <dgm:chPref val="1"/>
        </dgm:presLayoutVars>
      </dgm:prSet>
      <dgm:spPr/>
    </dgm:pt>
    <dgm:pt modelId="{604ACC92-921D-450D-96DA-74BE7C16B65A}" type="pres">
      <dgm:prSet presAssocID="{DB49C300-C63C-4FE7-A09F-EB77A6D67AD8}" presName="sibTrans" presStyleCnt="0"/>
      <dgm:spPr/>
    </dgm:pt>
    <dgm:pt modelId="{F33D5802-541F-455D-92C5-DF794AB9BA63}" type="pres">
      <dgm:prSet presAssocID="{E8AFF04C-68F3-4C50-9BFF-3DD729FCE63A}" presName="compNode" presStyleCnt="0"/>
      <dgm:spPr/>
    </dgm:pt>
    <dgm:pt modelId="{1627735C-F9C0-4062-8042-432763209D1B}" type="pres">
      <dgm:prSet presAssocID="{E8AFF04C-68F3-4C50-9BFF-3DD729FCE63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lir con relleno sólido"/>
        </a:ext>
      </dgm:extLst>
    </dgm:pt>
    <dgm:pt modelId="{EF142055-11CE-4D3B-8F2A-C6BB97CC77D4}" type="pres">
      <dgm:prSet presAssocID="{E8AFF04C-68F3-4C50-9BFF-3DD729FCE63A}" presName="spaceRect" presStyleCnt="0"/>
      <dgm:spPr/>
    </dgm:pt>
    <dgm:pt modelId="{7E5DB181-36D2-4FC1-B256-C8347C00BB05}" type="pres">
      <dgm:prSet presAssocID="{E8AFF04C-68F3-4C50-9BFF-3DD729FCE63A}" presName="textRect" presStyleLbl="revTx" presStyleIdx="2" presStyleCnt="3">
        <dgm:presLayoutVars>
          <dgm:chMax val="1"/>
          <dgm:chPref val="1"/>
        </dgm:presLayoutVars>
      </dgm:prSet>
      <dgm:spPr/>
    </dgm:pt>
  </dgm:ptLst>
  <dgm:cxnLst>
    <dgm:cxn modelId="{7F746B02-52E4-4F70-AFAE-39AAF806E339}" type="presOf" srcId="{197FDB71-C817-4C6B-B47D-D6F0827139C6}" destId="{CB6D54A2-A7C9-41A2-9F1A-DA0C909A33DC}" srcOrd="0" destOrd="0" presId="urn:microsoft.com/office/officeart/2018/2/layout/IconLabelList"/>
    <dgm:cxn modelId="{19539635-C4B1-4776-A757-310EA880EC84}" type="presOf" srcId="{32885B08-0758-4343-AD9E-5DC59054AD6D}" destId="{10CB8D5D-11A2-4634-959C-8EC18D7BF1F1}" srcOrd="0" destOrd="0" presId="urn:microsoft.com/office/officeart/2018/2/layout/IconLabelList"/>
    <dgm:cxn modelId="{8FA6A83B-00B2-4F58-A74F-CB156F23D81B}" srcId="{32885B08-0758-4343-AD9E-5DC59054AD6D}" destId="{AF95CA97-217C-4FC1-8990-F95C1E72C943}" srcOrd="0" destOrd="0" parTransId="{EE2E3486-C4E9-43E1-8156-679A90AFE4DF}" sibTransId="{B0C74925-F80F-4E0C-9393-75B83006C57C}"/>
    <dgm:cxn modelId="{79C22B8C-0689-422B-9FDB-617B4D4D61A0}" type="presOf" srcId="{E8AFF04C-68F3-4C50-9BFF-3DD729FCE63A}" destId="{7E5DB181-36D2-4FC1-B256-C8347C00BB05}" srcOrd="0" destOrd="0" presId="urn:microsoft.com/office/officeart/2018/2/layout/IconLabelList"/>
    <dgm:cxn modelId="{BF94F192-F285-42C3-BCCF-1C72BD180F15}" type="presOf" srcId="{AF95CA97-217C-4FC1-8990-F95C1E72C943}" destId="{4D732B09-C33B-4D97-9953-B2EBD1837266}" srcOrd="0" destOrd="0" presId="urn:microsoft.com/office/officeart/2018/2/layout/IconLabelList"/>
    <dgm:cxn modelId="{65899CC1-004A-4F1D-807C-CABD0700FCDB}" srcId="{32885B08-0758-4343-AD9E-5DC59054AD6D}" destId="{E8AFF04C-68F3-4C50-9BFF-3DD729FCE63A}" srcOrd="2" destOrd="0" parTransId="{831614EF-36D3-4265-96A5-E09EFBB9CBDD}" sibTransId="{908FAC0D-EE17-4996-80A9-0EB3BEF0A71F}"/>
    <dgm:cxn modelId="{6CBBDAFC-903E-4492-8A36-F991A49EB333}" srcId="{32885B08-0758-4343-AD9E-5DC59054AD6D}" destId="{197FDB71-C817-4C6B-B47D-D6F0827139C6}" srcOrd="1" destOrd="0" parTransId="{3F95C9D9-0E74-41DA-85A8-702BCCFA33B5}" sibTransId="{DB49C300-C63C-4FE7-A09F-EB77A6D67AD8}"/>
    <dgm:cxn modelId="{CF137051-F922-49B7-8D19-37645AA9C467}" type="presParOf" srcId="{10CB8D5D-11A2-4634-959C-8EC18D7BF1F1}" destId="{6F4826D3-D0FC-4A06-BFD8-B1E7A8A8588A}" srcOrd="0" destOrd="0" presId="urn:microsoft.com/office/officeart/2018/2/layout/IconLabelList"/>
    <dgm:cxn modelId="{482EA457-4A8F-494C-98E4-1EC5358F628C}" type="presParOf" srcId="{6F4826D3-D0FC-4A06-BFD8-B1E7A8A8588A}" destId="{DD07EC1A-4C23-46F0-B120-C0BED2A60A64}" srcOrd="0" destOrd="0" presId="urn:microsoft.com/office/officeart/2018/2/layout/IconLabelList"/>
    <dgm:cxn modelId="{78758B81-D8B0-47F7-A102-72F18B6E944F}" type="presParOf" srcId="{6F4826D3-D0FC-4A06-BFD8-B1E7A8A8588A}" destId="{4827D1CA-1857-4AE9-A07F-0A04BAAFD0D7}" srcOrd="1" destOrd="0" presId="urn:microsoft.com/office/officeart/2018/2/layout/IconLabelList"/>
    <dgm:cxn modelId="{EA10D33E-B74A-423D-9F73-9FAA13619D29}" type="presParOf" srcId="{6F4826D3-D0FC-4A06-BFD8-B1E7A8A8588A}" destId="{4D732B09-C33B-4D97-9953-B2EBD1837266}" srcOrd="2" destOrd="0" presId="urn:microsoft.com/office/officeart/2018/2/layout/IconLabelList"/>
    <dgm:cxn modelId="{EAB66BB0-70AE-4C31-822B-75C3BFFD798A}" type="presParOf" srcId="{10CB8D5D-11A2-4634-959C-8EC18D7BF1F1}" destId="{EAFCF677-03CE-4C50-855D-9DA28F5B243F}" srcOrd="1" destOrd="0" presId="urn:microsoft.com/office/officeart/2018/2/layout/IconLabelList"/>
    <dgm:cxn modelId="{83A91007-9CC0-41E5-9D30-DB551AD89E60}" type="presParOf" srcId="{10CB8D5D-11A2-4634-959C-8EC18D7BF1F1}" destId="{625C8D65-1F45-4A16-B791-9B7522E0F402}" srcOrd="2" destOrd="0" presId="urn:microsoft.com/office/officeart/2018/2/layout/IconLabelList"/>
    <dgm:cxn modelId="{1DEABFEB-673E-426C-9831-6009D1DED609}" type="presParOf" srcId="{625C8D65-1F45-4A16-B791-9B7522E0F402}" destId="{B16B9544-7B32-4DAE-88F7-BC557B001D7E}" srcOrd="0" destOrd="0" presId="urn:microsoft.com/office/officeart/2018/2/layout/IconLabelList"/>
    <dgm:cxn modelId="{ADB4BE50-75E0-4176-A65D-064F695B7296}" type="presParOf" srcId="{625C8D65-1F45-4A16-B791-9B7522E0F402}" destId="{8244862F-AC62-4564-AEDA-9058FCC60D15}" srcOrd="1" destOrd="0" presId="urn:microsoft.com/office/officeart/2018/2/layout/IconLabelList"/>
    <dgm:cxn modelId="{F2390AAF-2296-4879-9867-F0BE0645A4D4}" type="presParOf" srcId="{625C8D65-1F45-4A16-B791-9B7522E0F402}" destId="{CB6D54A2-A7C9-41A2-9F1A-DA0C909A33DC}" srcOrd="2" destOrd="0" presId="urn:microsoft.com/office/officeart/2018/2/layout/IconLabelList"/>
    <dgm:cxn modelId="{F4B58ABE-50EC-45F1-80D2-E2A2D40009E1}" type="presParOf" srcId="{10CB8D5D-11A2-4634-959C-8EC18D7BF1F1}" destId="{604ACC92-921D-450D-96DA-74BE7C16B65A}" srcOrd="3" destOrd="0" presId="urn:microsoft.com/office/officeart/2018/2/layout/IconLabelList"/>
    <dgm:cxn modelId="{124217CD-399A-43AA-9C69-156BE2E3185F}" type="presParOf" srcId="{10CB8D5D-11A2-4634-959C-8EC18D7BF1F1}" destId="{F33D5802-541F-455D-92C5-DF794AB9BA63}" srcOrd="4" destOrd="0" presId="urn:microsoft.com/office/officeart/2018/2/layout/IconLabelList"/>
    <dgm:cxn modelId="{0AFC0440-248B-4BC0-B59B-53D158E86900}" type="presParOf" srcId="{F33D5802-541F-455D-92C5-DF794AB9BA63}" destId="{1627735C-F9C0-4062-8042-432763209D1B}" srcOrd="0" destOrd="0" presId="urn:microsoft.com/office/officeart/2018/2/layout/IconLabelList"/>
    <dgm:cxn modelId="{46DD09AA-93D5-466F-A376-C303CF9F57A1}" type="presParOf" srcId="{F33D5802-541F-455D-92C5-DF794AB9BA63}" destId="{EF142055-11CE-4D3B-8F2A-C6BB97CC77D4}" srcOrd="1" destOrd="0" presId="urn:microsoft.com/office/officeart/2018/2/layout/IconLabelList"/>
    <dgm:cxn modelId="{09938093-8E2B-45AD-813D-49CD0DC62F0A}" type="presParOf" srcId="{F33D5802-541F-455D-92C5-DF794AB9BA63}" destId="{7E5DB181-36D2-4FC1-B256-C8347C00BB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571E82-2978-450B-BF0B-6085D0577A0F}"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30D7D379-3624-425F-8FE0-03860136DE20}">
      <dgm:prSet custT="1"/>
      <dgm:spPr/>
      <dgm:t>
        <a:bodyPr/>
        <a:lstStyle/>
        <a:p>
          <a:pPr algn="just">
            <a:lnSpc>
              <a:spcPct val="100000"/>
            </a:lnSpc>
          </a:pPr>
          <a:r>
            <a:rPr lang="es-ES" sz="1400"/>
            <a:t>Al igual que las LSTM, las GRU utilizan mecanismos de puertas para controlar el flujo de información dentro de la red y permitir la retención de información a largo plazo en secuencias de datos. </a:t>
          </a:r>
          <a:endParaRPr lang="en-US" sz="1400"/>
        </a:p>
      </dgm:t>
    </dgm:pt>
    <dgm:pt modelId="{33BC43D5-FBD6-4E32-B122-3C5AFD992634}" type="parTrans" cxnId="{CC03DB20-9611-4F0F-8586-DF1C1B38C812}">
      <dgm:prSet/>
      <dgm:spPr/>
      <dgm:t>
        <a:bodyPr/>
        <a:lstStyle/>
        <a:p>
          <a:pPr algn="just"/>
          <a:endParaRPr lang="en-US" sz="2400"/>
        </a:p>
      </dgm:t>
    </dgm:pt>
    <dgm:pt modelId="{E0F80FDA-7FDD-4D8D-8C03-6D20329295B1}" type="sibTrans" cxnId="{CC03DB20-9611-4F0F-8586-DF1C1B38C812}">
      <dgm:prSet/>
      <dgm:spPr/>
      <dgm:t>
        <a:bodyPr/>
        <a:lstStyle/>
        <a:p>
          <a:pPr algn="just"/>
          <a:endParaRPr lang="en-US" sz="2400"/>
        </a:p>
      </dgm:t>
    </dgm:pt>
    <dgm:pt modelId="{4FA8B019-444F-49BE-B1F9-A5C3C3678FB8}">
      <dgm:prSet custT="1"/>
      <dgm:spPr/>
      <dgm:t>
        <a:bodyPr/>
        <a:lstStyle/>
        <a:p>
          <a:pPr algn="just">
            <a:lnSpc>
              <a:spcPct val="100000"/>
            </a:lnSpc>
          </a:pPr>
          <a:r>
            <a:rPr lang="es-ES" sz="1400" dirty="0"/>
            <a:t>Las GRU son más simples en estructura que las LSTM, ya que eliminan la celda de memoria por completo y combinan la funcionalidad de las puertas de olvido y de entrada en una sola puerta llamada puerta de actualización (</a:t>
          </a:r>
          <a:r>
            <a:rPr lang="es-ES" sz="1400" dirty="0" err="1"/>
            <a:t>update</a:t>
          </a:r>
          <a:r>
            <a:rPr lang="es-ES" sz="1400" dirty="0"/>
            <a:t> gate). Además, las GRU tienen una única puerta de salida.</a:t>
          </a:r>
          <a:endParaRPr lang="en-US" sz="1400" dirty="0"/>
        </a:p>
      </dgm:t>
    </dgm:pt>
    <dgm:pt modelId="{EC579830-869C-48A8-8FC8-9CB5007FD140}" type="parTrans" cxnId="{985E4606-9F67-4766-AFDA-E9247AC4761D}">
      <dgm:prSet/>
      <dgm:spPr/>
      <dgm:t>
        <a:bodyPr/>
        <a:lstStyle/>
        <a:p>
          <a:pPr algn="just"/>
          <a:endParaRPr lang="en-US" sz="2400"/>
        </a:p>
      </dgm:t>
    </dgm:pt>
    <dgm:pt modelId="{E33871D6-CE8E-4DBE-BB39-96BB1E783A6B}" type="sibTrans" cxnId="{985E4606-9F67-4766-AFDA-E9247AC4761D}">
      <dgm:prSet/>
      <dgm:spPr/>
      <dgm:t>
        <a:bodyPr/>
        <a:lstStyle/>
        <a:p>
          <a:pPr algn="just"/>
          <a:endParaRPr lang="en-US" sz="2400"/>
        </a:p>
      </dgm:t>
    </dgm:pt>
    <dgm:pt modelId="{584EC2C6-58DA-4573-8B00-BD9C39897018}">
      <dgm:prSet custT="1"/>
      <dgm:spPr/>
      <dgm:t>
        <a:bodyPr/>
        <a:lstStyle/>
        <a:p>
          <a:pPr algn="just">
            <a:lnSpc>
              <a:spcPct val="100000"/>
            </a:lnSpc>
          </a:pPr>
          <a:r>
            <a:rPr lang="es-ES" sz="14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dirty="0"/>
        </a:p>
      </dgm:t>
    </dgm:pt>
    <dgm:pt modelId="{CD4E85E1-BC29-4B69-AB3C-058888B15A44}" type="parTrans" cxnId="{D12C2969-0649-43AB-AB51-6FFAA265587C}">
      <dgm:prSet/>
      <dgm:spPr/>
      <dgm:t>
        <a:bodyPr/>
        <a:lstStyle/>
        <a:p>
          <a:pPr algn="just"/>
          <a:endParaRPr lang="en-US" sz="2400"/>
        </a:p>
      </dgm:t>
    </dgm:pt>
    <dgm:pt modelId="{00F3890B-75CD-46C7-A2A3-26CECFCE6FA2}" type="sibTrans" cxnId="{D12C2969-0649-43AB-AB51-6FFAA265587C}">
      <dgm:prSet/>
      <dgm:spPr/>
      <dgm:t>
        <a:bodyPr/>
        <a:lstStyle/>
        <a:p>
          <a:pPr algn="just"/>
          <a:endParaRPr lang="en-US" sz="2400"/>
        </a:p>
      </dgm:t>
    </dgm:pt>
    <dgm:pt modelId="{34C38E13-AFFC-4490-86DC-73D62D585A18}">
      <dgm:prSet custT="1"/>
      <dgm:spPr/>
      <dgm:t>
        <a:bodyPr/>
        <a:lstStyle/>
        <a:p>
          <a:pPr algn="just">
            <a:lnSpc>
              <a:spcPct val="100000"/>
            </a:lnSpc>
          </a:pPr>
          <a:r>
            <a:rPr lang="es-ES" sz="1400"/>
            <a:t>Debido a su estructura más simple en comparación con las LSTM, las GRU pueden ser más eficientes computacionalmente y pueden ser más fáciles de entrenar en ciertos casos.</a:t>
          </a:r>
          <a:endParaRPr lang="en-US" sz="1400"/>
        </a:p>
      </dgm:t>
    </dgm:pt>
    <dgm:pt modelId="{4A05CD18-84CB-4E77-9BF3-8F930B026AF0}" type="parTrans" cxnId="{C033BF0B-BEC3-49B4-A86E-359C0AEFDC9E}">
      <dgm:prSet/>
      <dgm:spPr/>
      <dgm:t>
        <a:bodyPr/>
        <a:lstStyle/>
        <a:p>
          <a:pPr algn="just"/>
          <a:endParaRPr lang="en-US" sz="2400"/>
        </a:p>
      </dgm:t>
    </dgm:pt>
    <dgm:pt modelId="{441A170A-17DA-489E-B426-6BDB9D3B23AC}" type="sibTrans" cxnId="{C033BF0B-BEC3-49B4-A86E-359C0AEFDC9E}">
      <dgm:prSet/>
      <dgm:spPr/>
      <dgm:t>
        <a:bodyPr/>
        <a:lstStyle/>
        <a:p>
          <a:pPr algn="just"/>
          <a:endParaRPr lang="en-US" sz="2400"/>
        </a:p>
      </dgm:t>
    </dgm:pt>
    <dgm:pt modelId="{2D555C8A-1879-4A50-957B-DAD9D0B0878C}">
      <dgm:prSet custT="1"/>
      <dgm:spPr/>
      <dgm:t>
        <a:bodyPr/>
        <a:lstStyle/>
        <a:p>
          <a:pPr algn="just">
            <a:lnSpc>
              <a:spcPct val="100000"/>
            </a:lnSpc>
          </a:pPr>
          <a:r>
            <a:rPr lang="es-ES" sz="1200" dirty="0"/>
            <a:t>Aunque las LSTM y las GRU son similares en muchos aspectos y se utilizan para tareas similares, la elección entre ellas a menudo depende de la naturaleza específica del problema y de las preferencias del usuario.</a:t>
          </a:r>
          <a:endParaRPr lang="en-US" sz="1200" dirty="0"/>
        </a:p>
      </dgm:t>
    </dgm:pt>
    <dgm:pt modelId="{FAB8F1F9-491F-4A0C-B8C3-7406AA052971}" type="parTrans" cxnId="{6BD43F99-CC08-4B77-9D03-49912F6FD203}">
      <dgm:prSet/>
      <dgm:spPr/>
      <dgm:t>
        <a:bodyPr/>
        <a:lstStyle/>
        <a:p>
          <a:pPr algn="just"/>
          <a:endParaRPr lang="en-US" sz="2400"/>
        </a:p>
      </dgm:t>
    </dgm:pt>
    <dgm:pt modelId="{99843007-0741-4870-B77A-3369A64229F0}" type="sibTrans" cxnId="{6BD43F99-CC08-4B77-9D03-49912F6FD203}">
      <dgm:prSet/>
      <dgm:spPr/>
      <dgm:t>
        <a:bodyPr/>
        <a:lstStyle/>
        <a:p>
          <a:pPr algn="just"/>
          <a:endParaRPr lang="en-US" sz="2400"/>
        </a:p>
      </dgm:t>
    </dgm:pt>
    <dgm:pt modelId="{C8A1249F-2F06-49DD-B879-82842938F1AF}" type="pres">
      <dgm:prSet presAssocID="{07571E82-2978-450B-BF0B-6085D0577A0F}" presName="root" presStyleCnt="0">
        <dgm:presLayoutVars>
          <dgm:dir/>
          <dgm:resizeHandles val="exact"/>
        </dgm:presLayoutVars>
      </dgm:prSet>
      <dgm:spPr/>
    </dgm:pt>
    <dgm:pt modelId="{905D50E9-C136-42DF-8B31-209ABD6827FD}" type="pres">
      <dgm:prSet presAssocID="{30D7D379-3624-425F-8FE0-03860136DE20}" presName="compNode" presStyleCnt="0"/>
      <dgm:spPr/>
    </dgm:pt>
    <dgm:pt modelId="{F39F2470-7100-4124-A613-5C2F04CA2FCB}" type="pres">
      <dgm:prSet presAssocID="{30D7D379-3624-425F-8FE0-03860136DE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C9476BE3-76B1-47B2-88B9-E92EA8F7005E}" type="pres">
      <dgm:prSet presAssocID="{30D7D379-3624-425F-8FE0-03860136DE20}" presName="spaceRect" presStyleCnt="0"/>
      <dgm:spPr/>
    </dgm:pt>
    <dgm:pt modelId="{7886F294-23EA-45F7-B5B4-EFB6B72B459F}" type="pres">
      <dgm:prSet presAssocID="{30D7D379-3624-425F-8FE0-03860136DE20}" presName="textRect" presStyleLbl="revTx" presStyleIdx="0" presStyleCnt="5">
        <dgm:presLayoutVars>
          <dgm:chMax val="1"/>
          <dgm:chPref val="1"/>
        </dgm:presLayoutVars>
      </dgm:prSet>
      <dgm:spPr/>
    </dgm:pt>
    <dgm:pt modelId="{F27D8669-C425-4713-B7B0-75E5600012A4}" type="pres">
      <dgm:prSet presAssocID="{E0F80FDA-7FDD-4D8D-8C03-6D20329295B1}" presName="sibTrans" presStyleCnt="0"/>
      <dgm:spPr/>
    </dgm:pt>
    <dgm:pt modelId="{3365AD7D-91D8-4EA3-BF61-2E7EFFFE2764}" type="pres">
      <dgm:prSet presAssocID="{4FA8B019-444F-49BE-B1F9-A5C3C3678FB8}" presName="compNode" presStyleCnt="0"/>
      <dgm:spPr/>
    </dgm:pt>
    <dgm:pt modelId="{29436CDC-B454-4483-9E7B-5A60ECFB06ED}" type="pres">
      <dgm:prSet presAssocID="{4FA8B019-444F-49BE-B1F9-A5C3C3678F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yramid with Levels"/>
        </a:ext>
      </dgm:extLst>
    </dgm:pt>
    <dgm:pt modelId="{22769363-E80D-45EF-8FFC-E7B2EBEB47C2}" type="pres">
      <dgm:prSet presAssocID="{4FA8B019-444F-49BE-B1F9-A5C3C3678FB8}" presName="spaceRect" presStyleCnt="0"/>
      <dgm:spPr/>
    </dgm:pt>
    <dgm:pt modelId="{8153B0C3-877B-4B13-A38C-8EA7CC29BCC0}" type="pres">
      <dgm:prSet presAssocID="{4FA8B019-444F-49BE-B1F9-A5C3C3678FB8}" presName="textRect" presStyleLbl="revTx" presStyleIdx="1" presStyleCnt="5" custScaleX="133081">
        <dgm:presLayoutVars>
          <dgm:chMax val="1"/>
          <dgm:chPref val="1"/>
        </dgm:presLayoutVars>
      </dgm:prSet>
      <dgm:spPr/>
    </dgm:pt>
    <dgm:pt modelId="{ABE177CF-6685-4B10-8760-5C2A8EBB5945}" type="pres">
      <dgm:prSet presAssocID="{E33871D6-CE8E-4DBE-BB39-96BB1E783A6B}" presName="sibTrans" presStyleCnt="0"/>
      <dgm:spPr/>
    </dgm:pt>
    <dgm:pt modelId="{FC3774E2-DC06-441B-9F30-8BB90FFF46E7}" type="pres">
      <dgm:prSet presAssocID="{584EC2C6-58DA-4573-8B00-BD9C39897018}" presName="compNode" presStyleCnt="0"/>
      <dgm:spPr/>
    </dgm:pt>
    <dgm:pt modelId="{FABFD5E9-14AC-4A41-85EC-7A3DD76E7E3B}" type="pres">
      <dgm:prSet presAssocID="{584EC2C6-58DA-4573-8B00-BD9C398970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ca de verificación"/>
        </a:ext>
      </dgm:extLst>
    </dgm:pt>
    <dgm:pt modelId="{C92B9FC8-73F4-4B9A-B9A7-2A72B4DA3F1C}" type="pres">
      <dgm:prSet presAssocID="{584EC2C6-58DA-4573-8B00-BD9C39897018}" presName="spaceRect" presStyleCnt="0"/>
      <dgm:spPr/>
    </dgm:pt>
    <dgm:pt modelId="{BBA945F8-D9E6-49CC-9887-D5D3B6777C9A}" type="pres">
      <dgm:prSet presAssocID="{584EC2C6-58DA-4573-8B00-BD9C39897018}" presName="textRect" presStyleLbl="revTx" presStyleIdx="2" presStyleCnt="5" custScaleX="113930">
        <dgm:presLayoutVars>
          <dgm:chMax val="1"/>
          <dgm:chPref val="1"/>
        </dgm:presLayoutVars>
      </dgm:prSet>
      <dgm:spPr/>
    </dgm:pt>
    <dgm:pt modelId="{B6F293D9-6170-4B6C-8EED-F19AC5373427}" type="pres">
      <dgm:prSet presAssocID="{00F3890B-75CD-46C7-A2A3-26CECFCE6FA2}" presName="sibTrans" presStyleCnt="0"/>
      <dgm:spPr/>
    </dgm:pt>
    <dgm:pt modelId="{B369DDF4-B650-41CE-8EFA-84F0EA196766}" type="pres">
      <dgm:prSet presAssocID="{34C38E13-AFFC-4490-86DC-73D62D585A18}" presName="compNode" presStyleCnt="0"/>
      <dgm:spPr/>
    </dgm:pt>
    <dgm:pt modelId="{6BCDA052-2070-470C-8CA6-979B785EE87C}" type="pres">
      <dgm:prSet presAssocID="{34C38E13-AFFC-4490-86DC-73D62D585A1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ador"/>
        </a:ext>
      </dgm:extLst>
    </dgm:pt>
    <dgm:pt modelId="{BA2A37E3-F71F-438C-8813-9AC28BC076D2}" type="pres">
      <dgm:prSet presAssocID="{34C38E13-AFFC-4490-86DC-73D62D585A18}" presName="spaceRect" presStyleCnt="0"/>
      <dgm:spPr/>
    </dgm:pt>
    <dgm:pt modelId="{DDFF9170-2465-47FB-BD15-AAAD5C50F041}" type="pres">
      <dgm:prSet presAssocID="{34C38E13-AFFC-4490-86DC-73D62D585A18}" presName="textRect" presStyleLbl="revTx" presStyleIdx="3" presStyleCnt="5">
        <dgm:presLayoutVars>
          <dgm:chMax val="1"/>
          <dgm:chPref val="1"/>
        </dgm:presLayoutVars>
      </dgm:prSet>
      <dgm:spPr/>
    </dgm:pt>
    <dgm:pt modelId="{A5725F41-0A95-4F98-9B9D-8F1688936D3C}" type="pres">
      <dgm:prSet presAssocID="{441A170A-17DA-489E-B426-6BDB9D3B23AC}" presName="sibTrans" presStyleCnt="0"/>
      <dgm:spPr/>
    </dgm:pt>
    <dgm:pt modelId="{FAD73CBA-33B9-4B81-B4F8-453399908A4F}" type="pres">
      <dgm:prSet presAssocID="{2D555C8A-1879-4A50-957B-DAD9D0B0878C}" presName="compNode" presStyleCnt="0"/>
      <dgm:spPr/>
    </dgm:pt>
    <dgm:pt modelId="{5C1C0B2F-D72C-49C2-97C9-35A09249C36F}" type="pres">
      <dgm:prSet presAssocID="{2D555C8A-1879-4A50-957B-DAD9D0B087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ápiz"/>
        </a:ext>
      </dgm:extLst>
    </dgm:pt>
    <dgm:pt modelId="{9B1DD508-F02F-4277-9AB1-1F1123D43471}" type="pres">
      <dgm:prSet presAssocID="{2D555C8A-1879-4A50-957B-DAD9D0B0878C}" presName="spaceRect" presStyleCnt="0"/>
      <dgm:spPr/>
    </dgm:pt>
    <dgm:pt modelId="{03D62634-F9E3-48DC-BADD-88AF85900F04}" type="pres">
      <dgm:prSet presAssocID="{2D555C8A-1879-4A50-957B-DAD9D0B0878C}" presName="textRect" presStyleLbl="revTx" presStyleIdx="4" presStyleCnt="5">
        <dgm:presLayoutVars>
          <dgm:chMax val="1"/>
          <dgm:chPref val="1"/>
        </dgm:presLayoutVars>
      </dgm:prSet>
      <dgm:spPr/>
    </dgm:pt>
  </dgm:ptLst>
  <dgm:cxnLst>
    <dgm:cxn modelId="{985E4606-9F67-4766-AFDA-E9247AC4761D}" srcId="{07571E82-2978-450B-BF0B-6085D0577A0F}" destId="{4FA8B019-444F-49BE-B1F9-A5C3C3678FB8}" srcOrd="1" destOrd="0" parTransId="{EC579830-869C-48A8-8FC8-9CB5007FD140}" sibTransId="{E33871D6-CE8E-4DBE-BB39-96BB1E783A6B}"/>
    <dgm:cxn modelId="{C033BF0B-BEC3-49B4-A86E-359C0AEFDC9E}" srcId="{07571E82-2978-450B-BF0B-6085D0577A0F}" destId="{34C38E13-AFFC-4490-86DC-73D62D585A18}" srcOrd="3" destOrd="0" parTransId="{4A05CD18-84CB-4E77-9BF3-8F930B026AF0}" sibTransId="{441A170A-17DA-489E-B426-6BDB9D3B23AC}"/>
    <dgm:cxn modelId="{CC03DB20-9611-4F0F-8586-DF1C1B38C812}" srcId="{07571E82-2978-450B-BF0B-6085D0577A0F}" destId="{30D7D379-3624-425F-8FE0-03860136DE20}" srcOrd="0" destOrd="0" parTransId="{33BC43D5-FBD6-4E32-B122-3C5AFD992634}" sibTransId="{E0F80FDA-7FDD-4D8D-8C03-6D20329295B1}"/>
    <dgm:cxn modelId="{C1591264-46AA-4074-98B2-170FF41D78E9}" type="presOf" srcId="{30D7D379-3624-425F-8FE0-03860136DE20}" destId="{7886F294-23EA-45F7-B5B4-EFB6B72B459F}" srcOrd="0" destOrd="0" presId="urn:microsoft.com/office/officeart/2018/2/layout/IconLabelList"/>
    <dgm:cxn modelId="{D12C2969-0649-43AB-AB51-6FFAA265587C}" srcId="{07571E82-2978-450B-BF0B-6085D0577A0F}" destId="{584EC2C6-58DA-4573-8B00-BD9C39897018}" srcOrd="2" destOrd="0" parTransId="{CD4E85E1-BC29-4B69-AB3C-058888B15A44}" sibTransId="{00F3890B-75CD-46C7-A2A3-26CECFCE6FA2}"/>
    <dgm:cxn modelId="{8F755549-C0D1-4C3B-8BA4-CD7EE352FD46}" type="presOf" srcId="{34C38E13-AFFC-4490-86DC-73D62D585A18}" destId="{DDFF9170-2465-47FB-BD15-AAAD5C50F041}" srcOrd="0" destOrd="0" presId="urn:microsoft.com/office/officeart/2018/2/layout/IconLabelList"/>
    <dgm:cxn modelId="{6BD43F99-CC08-4B77-9D03-49912F6FD203}" srcId="{07571E82-2978-450B-BF0B-6085D0577A0F}" destId="{2D555C8A-1879-4A50-957B-DAD9D0B0878C}" srcOrd="4" destOrd="0" parTransId="{FAB8F1F9-491F-4A0C-B8C3-7406AA052971}" sibTransId="{99843007-0741-4870-B77A-3369A64229F0}"/>
    <dgm:cxn modelId="{85B4A99B-8C3A-4E60-A00C-CA78F2909B0E}" type="presOf" srcId="{2D555C8A-1879-4A50-957B-DAD9D0B0878C}" destId="{03D62634-F9E3-48DC-BADD-88AF85900F04}" srcOrd="0" destOrd="0" presId="urn:microsoft.com/office/officeart/2018/2/layout/IconLabelList"/>
    <dgm:cxn modelId="{6BBDE9C3-BE69-4717-8877-5AB7572B75DE}" type="presOf" srcId="{584EC2C6-58DA-4573-8B00-BD9C39897018}" destId="{BBA945F8-D9E6-49CC-9887-D5D3B6777C9A}" srcOrd="0" destOrd="0" presId="urn:microsoft.com/office/officeart/2018/2/layout/IconLabelList"/>
    <dgm:cxn modelId="{D6758EE9-D2FF-435C-AE0A-438ADD2CED9F}" type="presOf" srcId="{4FA8B019-444F-49BE-B1F9-A5C3C3678FB8}" destId="{8153B0C3-877B-4B13-A38C-8EA7CC29BCC0}" srcOrd="0" destOrd="0" presId="urn:microsoft.com/office/officeart/2018/2/layout/IconLabelList"/>
    <dgm:cxn modelId="{1BDE2BF5-C6B0-49A4-80E4-416113DEE9BA}" type="presOf" srcId="{07571E82-2978-450B-BF0B-6085D0577A0F}" destId="{C8A1249F-2F06-49DD-B879-82842938F1AF}" srcOrd="0" destOrd="0" presId="urn:microsoft.com/office/officeart/2018/2/layout/IconLabelList"/>
    <dgm:cxn modelId="{C0A6963F-A088-4C2A-BCA0-96C84FA15CC8}" type="presParOf" srcId="{C8A1249F-2F06-49DD-B879-82842938F1AF}" destId="{905D50E9-C136-42DF-8B31-209ABD6827FD}" srcOrd="0" destOrd="0" presId="urn:microsoft.com/office/officeart/2018/2/layout/IconLabelList"/>
    <dgm:cxn modelId="{36146063-7A30-4E71-ADD5-7DF659DA41A4}" type="presParOf" srcId="{905D50E9-C136-42DF-8B31-209ABD6827FD}" destId="{F39F2470-7100-4124-A613-5C2F04CA2FCB}" srcOrd="0" destOrd="0" presId="urn:microsoft.com/office/officeart/2018/2/layout/IconLabelList"/>
    <dgm:cxn modelId="{440EFCAF-165E-4CF9-9784-A7292440A350}" type="presParOf" srcId="{905D50E9-C136-42DF-8B31-209ABD6827FD}" destId="{C9476BE3-76B1-47B2-88B9-E92EA8F7005E}" srcOrd="1" destOrd="0" presId="urn:microsoft.com/office/officeart/2018/2/layout/IconLabelList"/>
    <dgm:cxn modelId="{C8A3AE75-3B15-4501-A5CF-1905A6430DF8}" type="presParOf" srcId="{905D50E9-C136-42DF-8B31-209ABD6827FD}" destId="{7886F294-23EA-45F7-B5B4-EFB6B72B459F}" srcOrd="2" destOrd="0" presId="urn:microsoft.com/office/officeart/2018/2/layout/IconLabelList"/>
    <dgm:cxn modelId="{DBA21DCE-81CB-4E3B-A6EB-E0256E935FAA}" type="presParOf" srcId="{C8A1249F-2F06-49DD-B879-82842938F1AF}" destId="{F27D8669-C425-4713-B7B0-75E5600012A4}" srcOrd="1" destOrd="0" presId="urn:microsoft.com/office/officeart/2018/2/layout/IconLabelList"/>
    <dgm:cxn modelId="{41FF992E-EE69-4A08-929A-C11E40D0F0D1}" type="presParOf" srcId="{C8A1249F-2F06-49DD-B879-82842938F1AF}" destId="{3365AD7D-91D8-4EA3-BF61-2E7EFFFE2764}" srcOrd="2" destOrd="0" presId="urn:microsoft.com/office/officeart/2018/2/layout/IconLabelList"/>
    <dgm:cxn modelId="{594381DF-F1E1-4EB5-8A12-CE740873E8AA}" type="presParOf" srcId="{3365AD7D-91D8-4EA3-BF61-2E7EFFFE2764}" destId="{29436CDC-B454-4483-9E7B-5A60ECFB06ED}" srcOrd="0" destOrd="0" presId="urn:microsoft.com/office/officeart/2018/2/layout/IconLabelList"/>
    <dgm:cxn modelId="{6F5A0F0E-3D28-46AB-BEE3-F2FDA759A570}" type="presParOf" srcId="{3365AD7D-91D8-4EA3-BF61-2E7EFFFE2764}" destId="{22769363-E80D-45EF-8FFC-E7B2EBEB47C2}" srcOrd="1" destOrd="0" presId="urn:microsoft.com/office/officeart/2018/2/layout/IconLabelList"/>
    <dgm:cxn modelId="{14844BFB-42B3-4535-86D8-9583FE63064A}" type="presParOf" srcId="{3365AD7D-91D8-4EA3-BF61-2E7EFFFE2764}" destId="{8153B0C3-877B-4B13-A38C-8EA7CC29BCC0}" srcOrd="2" destOrd="0" presId="urn:microsoft.com/office/officeart/2018/2/layout/IconLabelList"/>
    <dgm:cxn modelId="{1D24FC89-B6A9-4E58-A9A4-790AAD5459E8}" type="presParOf" srcId="{C8A1249F-2F06-49DD-B879-82842938F1AF}" destId="{ABE177CF-6685-4B10-8760-5C2A8EBB5945}" srcOrd="3" destOrd="0" presId="urn:microsoft.com/office/officeart/2018/2/layout/IconLabelList"/>
    <dgm:cxn modelId="{94338D74-70D1-4A49-8532-9C2675DD8D49}" type="presParOf" srcId="{C8A1249F-2F06-49DD-B879-82842938F1AF}" destId="{FC3774E2-DC06-441B-9F30-8BB90FFF46E7}" srcOrd="4" destOrd="0" presId="urn:microsoft.com/office/officeart/2018/2/layout/IconLabelList"/>
    <dgm:cxn modelId="{11917E7A-BC28-483A-98FA-58DFB1BECEC1}" type="presParOf" srcId="{FC3774E2-DC06-441B-9F30-8BB90FFF46E7}" destId="{FABFD5E9-14AC-4A41-85EC-7A3DD76E7E3B}" srcOrd="0" destOrd="0" presId="urn:microsoft.com/office/officeart/2018/2/layout/IconLabelList"/>
    <dgm:cxn modelId="{6B49AA3E-2AE1-40D8-AC0A-EAA46C3ED18C}" type="presParOf" srcId="{FC3774E2-DC06-441B-9F30-8BB90FFF46E7}" destId="{C92B9FC8-73F4-4B9A-B9A7-2A72B4DA3F1C}" srcOrd="1" destOrd="0" presId="urn:microsoft.com/office/officeart/2018/2/layout/IconLabelList"/>
    <dgm:cxn modelId="{15D751E7-AF76-4CAF-B2EC-64DF3B56D848}" type="presParOf" srcId="{FC3774E2-DC06-441B-9F30-8BB90FFF46E7}" destId="{BBA945F8-D9E6-49CC-9887-D5D3B6777C9A}" srcOrd="2" destOrd="0" presId="urn:microsoft.com/office/officeart/2018/2/layout/IconLabelList"/>
    <dgm:cxn modelId="{154D3E06-E70A-474E-BEBF-E0DE3F45AEDD}" type="presParOf" srcId="{C8A1249F-2F06-49DD-B879-82842938F1AF}" destId="{B6F293D9-6170-4B6C-8EED-F19AC5373427}" srcOrd="5" destOrd="0" presId="urn:microsoft.com/office/officeart/2018/2/layout/IconLabelList"/>
    <dgm:cxn modelId="{7D37C013-A9AF-402D-BD68-DD33406BF133}" type="presParOf" srcId="{C8A1249F-2F06-49DD-B879-82842938F1AF}" destId="{B369DDF4-B650-41CE-8EFA-84F0EA196766}" srcOrd="6" destOrd="0" presId="urn:microsoft.com/office/officeart/2018/2/layout/IconLabelList"/>
    <dgm:cxn modelId="{53973EF0-8224-4D22-BCBA-AB2A2CD7854E}" type="presParOf" srcId="{B369DDF4-B650-41CE-8EFA-84F0EA196766}" destId="{6BCDA052-2070-470C-8CA6-979B785EE87C}" srcOrd="0" destOrd="0" presId="urn:microsoft.com/office/officeart/2018/2/layout/IconLabelList"/>
    <dgm:cxn modelId="{3E47BE3B-F68B-41B5-AFED-1C22A9B3E9AB}" type="presParOf" srcId="{B369DDF4-B650-41CE-8EFA-84F0EA196766}" destId="{BA2A37E3-F71F-438C-8813-9AC28BC076D2}" srcOrd="1" destOrd="0" presId="urn:microsoft.com/office/officeart/2018/2/layout/IconLabelList"/>
    <dgm:cxn modelId="{E1EDA1E5-E296-48BD-8A44-9B1BA7E0E375}" type="presParOf" srcId="{B369DDF4-B650-41CE-8EFA-84F0EA196766}" destId="{DDFF9170-2465-47FB-BD15-AAAD5C50F041}" srcOrd="2" destOrd="0" presId="urn:microsoft.com/office/officeart/2018/2/layout/IconLabelList"/>
    <dgm:cxn modelId="{849BBDE5-438E-447B-93DF-D597C5B3119C}" type="presParOf" srcId="{C8A1249F-2F06-49DD-B879-82842938F1AF}" destId="{A5725F41-0A95-4F98-9B9D-8F1688936D3C}" srcOrd="7" destOrd="0" presId="urn:microsoft.com/office/officeart/2018/2/layout/IconLabelList"/>
    <dgm:cxn modelId="{3365ABC3-7AF7-40BE-84E9-C01411BA5066}" type="presParOf" srcId="{C8A1249F-2F06-49DD-B879-82842938F1AF}" destId="{FAD73CBA-33B9-4B81-B4F8-453399908A4F}" srcOrd="8" destOrd="0" presId="urn:microsoft.com/office/officeart/2018/2/layout/IconLabelList"/>
    <dgm:cxn modelId="{BB0E4E92-620F-4D8F-AFAC-0336C2B35DE2}" type="presParOf" srcId="{FAD73CBA-33B9-4B81-B4F8-453399908A4F}" destId="{5C1C0B2F-D72C-49C2-97C9-35A09249C36F}" srcOrd="0" destOrd="0" presId="urn:microsoft.com/office/officeart/2018/2/layout/IconLabelList"/>
    <dgm:cxn modelId="{26A5DB3E-F56E-4BF9-B5AB-8D753794C5B7}" type="presParOf" srcId="{FAD73CBA-33B9-4B81-B4F8-453399908A4F}" destId="{9B1DD508-F02F-4277-9AB1-1F1123D43471}" srcOrd="1" destOrd="0" presId="urn:microsoft.com/office/officeart/2018/2/layout/IconLabelList"/>
    <dgm:cxn modelId="{383316A5-847B-4941-B217-52D7F2FE9EBB}" type="presParOf" srcId="{FAD73CBA-33B9-4B81-B4F8-453399908A4F}" destId="{03D62634-F9E3-48DC-BADD-88AF85900F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2371-4DE3-49B8-A96E-50840DB979FD}">
      <dsp:nvSpPr>
        <dsp:cNvPr id="0" name=""/>
        <dsp:cNvSpPr/>
      </dsp:nvSpPr>
      <dsp:spPr>
        <a:xfrm>
          <a:off x="1109934" y="148197"/>
          <a:ext cx="685019" cy="685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06EC8-1840-48BF-B124-D9EB22F54798}">
      <dsp:nvSpPr>
        <dsp:cNvPr id="0" name=""/>
        <dsp:cNvSpPr/>
      </dsp:nvSpPr>
      <dsp:spPr>
        <a:xfrm>
          <a:off x="691311"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(time series) son conjuntos de datos que representan observaciones recopiladas secuencialmente a lo largo del tiempo. </a:t>
          </a:r>
          <a:endParaRPr lang="en-US" sz="1400" kern="1200" dirty="0"/>
        </a:p>
      </dsp:txBody>
      <dsp:txXfrm>
        <a:off x="691311" y="1202781"/>
        <a:ext cx="1522265" cy="1408095"/>
      </dsp:txXfrm>
    </dsp:sp>
    <dsp:sp modelId="{E1E0B6BF-7564-4119-9ECB-368109404A6C}">
      <dsp:nvSpPr>
        <dsp:cNvPr id="0" name=""/>
        <dsp:cNvSpPr/>
      </dsp:nvSpPr>
      <dsp:spPr>
        <a:xfrm>
          <a:off x="2898596" y="148197"/>
          <a:ext cx="685019" cy="685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6C9E7-2984-4AEF-9792-87922C8D81C6}">
      <dsp:nvSpPr>
        <dsp:cNvPr id="0" name=""/>
        <dsp:cNvSpPr/>
      </dsp:nvSpPr>
      <dsp:spPr>
        <a:xfrm>
          <a:off x="2479973"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Estos datos se utilizan para estudiar y analizar el comportamiento de una variable o fenómeno en función del tiempo. </a:t>
          </a:r>
          <a:endParaRPr lang="en-US" sz="1400" kern="1200"/>
        </a:p>
      </dsp:txBody>
      <dsp:txXfrm>
        <a:off x="2479973" y="1202781"/>
        <a:ext cx="1522265" cy="1408095"/>
      </dsp:txXfrm>
    </dsp:sp>
    <dsp:sp modelId="{B262AC99-CF6B-4875-8D55-AB1F858691FD}">
      <dsp:nvSpPr>
        <dsp:cNvPr id="0" name=""/>
        <dsp:cNvSpPr/>
      </dsp:nvSpPr>
      <dsp:spPr>
        <a:xfrm>
          <a:off x="4687258" y="148197"/>
          <a:ext cx="685019" cy="685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BB13C-16E0-4AE9-ACA5-28AC942F9E90}">
      <dsp:nvSpPr>
        <dsp:cNvPr id="0" name=""/>
        <dsp:cNvSpPr/>
      </dsp:nvSpPr>
      <dsp:spPr>
        <a:xfrm>
          <a:off x="4268635"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se encuentran en una amplia gama de campos, como la economía, las finanzas, la meteorología, la salud pública y más. </a:t>
          </a:r>
          <a:endParaRPr lang="en-US" sz="1400" kern="1200" dirty="0"/>
        </a:p>
      </dsp:txBody>
      <dsp:txXfrm>
        <a:off x="4268635" y="1202781"/>
        <a:ext cx="1522265" cy="1408095"/>
      </dsp:txXfrm>
    </dsp:sp>
    <dsp:sp modelId="{56CAE18D-78DC-4DE7-B0A0-A75DFB04912E}">
      <dsp:nvSpPr>
        <dsp:cNvPr id="0" name=""/>
        <dsp:cNvSpPr/>
      </dsp:nvSpPr>
      <dsp:spPr>
        <a:xfrm>
          <a:off x="6475920" y="148197"/>
          <a:ext cx="685019" cy="685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8049E-F1F1-4261-8338-B750652B3574}">
      <dsp:nvSpPr>
        <dsp:cNvPr id="0" name=""/>
        <dsp:cNvSpPr/>
      </dsp:nvSpPr>
      <dsp:spPr>
        <a:xfrm>
          <a:off x="6057297"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Algunos ejemplos comunes de series de tiempo incluyen precios de acciones, temperatura, PIB, entre otros.</a:t>
          </a:r>
          <a:endParaRPr lang="en-US" sz="1400" kern="1200" dirty="0"/>
        </a:p>
      </dsp:txBody>
      <dsp:txXfrm>
        <a:off x="6057297" y="1202781"/>
        <a:ext cx="1522265" cy="140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1277E-ED5C-4332-B70D-D6EC5AA7B189}">
      <dsp:nvSpPr>
        <dsp:cNvPr id="0" name=""/>
        <dsp:cNvSpPr/>
      </dsp:nvSpPr>
      <dsp:spPr>
        <a:xfrm>
          <a:off x="0" y="3088"/>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F057C-7A38-4B49-A0E3-A3AE1176AA85}">
      <dsp:nvSpPr>
        <dsp:cNvPr id="0" name=""/>
        <dsp:cNvSpPr/>
      </dsp:nvSpPr>
      <dsp:spPr>
        <a:xfrm>
          <a:off x="294623" y="222229"/>
          <a:ext cx="536201" cy="535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0CDFD-126F-4EF7-B349-4703CE087D24}">
      <dsp:nvSpPr>
        <dsp:cNvPr id="0" name=""/>
        <dsp:cNvSpPr/>
      </dsp:nvSpPr>
      <dsp:spPr>
        <a:xfrm>
          <a:off x="1125448" y="3088"/>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dirty="0"/>
            <a:t>Las series de tiempo son fundamentales para comprender y predecir el comportamiento futuro de un fenómeno.</a:t>
          </a:r>
          <a:endParaRPr lang="en-US" sz="1400" kern="1200" dirty="0"/>
        </a:p>
      </dsp:txBody>
      <dsp:txXfrm>
        <a:off x="1125448" y="3088"/>
        <a:ext cx="2897632" cy="974912"/>
      </dsp:txXfrm>
    </dsp:sp>
    <dsp:sp modelId="{56AA7284-C20C-4E8B-96BC-EEAE2172EA3F}">
      <dsp:nvSpPr>
        <dsp:cNvPr id="0" name=""/>
        <dsp:cNvSpPr/>
      </dsp:nvSpPr>
      <dsp:spPr>
        <a:xfrm>
          <a:off x="0" y="1214343"/>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D5275-C8A1-4B1C-B1D6-10E0A4860F4F}">
      <dsp:nvSpPr>
        <dsp:cNvPr id="0" name=""/>
        <dsp:cNvSpPr/>
      </dsp:nvSpPr>
      <dsp:spPr>
        <a:xfrm>
          <a:off x="294623" y="1433484"/>
          <a:ext cx="536201" cy="535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3E68F2-4313-4A3D-A59E-0AAD37D32D2D}">
      <dsp:nvSpPr>
        <dsp:cNvPr id="0" name=""/>
        <dsp:cNvSpPr/>
      </dsp:nvSpPr>
      <dsp:spPr>
        <a:xfrm>
          <a:off x="1125448" y="1214343"/>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dirty="0"/>
            <a:t>Se utilizan en pronósticos y planificación en diversos campos, como la economía, la gestión empresarial, la meteorología y la ingeniería.</a:t>
          </a:r>
          <a:endParaRPr lang="en-US" sz="1400" kern="1200" dirty="0"/>
        </a:p>
      </dsp:txBody>
      <dsp:txXfrm>
        <a:off x="1125448" y="1214343"/>
        <a:ext cx="2897632" cy="974912"/>
      </dsp:txXfrm>
    </dsp:sp>
    <dsp:sp modelId="{51853280-32CA-4F3E-92B2-1B5D8D3F0265}">
      <dsp:nvSpPr>
        <dsp:cNvPr id="0" name=""/>
        <dsp:cNvSpPr/>
      </dsp:nvSpPr>
      <dsp:spPr>
        <a:xfrm>
          <a:off x="0" y="2425598"/>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E2EB2-F9FE-4748-9B48-7643508AC76B}">
      <dsp:nvSpPr>
        <dsp:cNvPr id="0" name=""/>
        <dsp:cNvSpPr/>
      </dsp:nvSpPr>
      <dsp:spPr>
        <a:xfrm>
          <a:off x="294623" y="2644739"/>
          <a:ext cx="536201" cy="535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890AA-3C6D-4378-B73C-97C5BC80ED0B}">
      <dsp:nvSpPr>
        <dsp:cNvPr id="0" name=""/>
        <dsp:cNvSpPr/>
      </dsp:nvSpPr>
      <dsp:spPr>
        <a:xfrm>
          <a:off x="1125448" y="2425598"/>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a:t>Ayudan a identificar patrones, tendencias y cambios en el tiempo, lo que puede ser útil para la toma de decisiones informadas.</a:t>
          </a:r>
          <a:endParaRPr lang="en-US" sz="1400" kern="1200"/>
        </a:p>
      </dsp:txBody>
      <dsp:txXfrm>
        <a:off x="1125448" y="2425598"/>
        <a:ext cx="2897632" cy="974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32708-DAD5-49A1-B810-6471B1DC952E}">
      <dsp:nvSpPr>
        <dsp:cNvPr id="0" name=""/>
        <dsp:cNvSpPr/>
      </dsp:nvSpPr>
      <dsp:spPr>
        <a:xfrm>
          <a:off x="392119" y="753"/>
          <a:ext cx="2558507" cy="162465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F0CFD03-ED87-4E8F-BE11-73C4882595B2}">
      <dsp:nvSpPr>
        <dsp:cNvPr id="0" name=""/>
        <dsp:cNvSpPr/>
      </dsp:nvSpPr>
      <dsp:spPr>
        <a:xfrm>
          <a:off x="676398" y="270818"/>
          <a:ext cx="2558507" cy="16246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Para los datos transversales las observaciones se recopilan en un solo punto en el tiempo para múltiples entidades, en cambio, las series de tiempo involucran observaciones secuenciales a lo largo del tiempo para una sola entidad.</a:t>
          </a:r>
          <a:endParaRPr lang="en-US" sz="1200" kern="1200" dirty="0"/>
        </a:p>
      </dsp:txBody>
      <dsp:txXfrm>
        <a:off x="723982" y="318402"/>
        <a:ext cx="2463339" cy="1529484"/>
      </dsp:txXfrm>
    </dsp:sp>
    <dsp:sp modelId="{77D3D6E9-EA04-48C1-BEA1-A78733C4C4A7}">
      <dsp:nvSpPr>
        <dsp:cNvPr id="0" name=""/>
        <dsp:cNvSpPr/>
      </dsp:nvSpPr>
      <dsp:spPr>
        <a:xfrm>
          <a:off x="3519184" y="753"/>
          <a:ext cx="2558507" cy="162465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8F97699-C42F-4CE4-9A93-CDF9CF225CE4}">
      <dsp:nvSpPr>
        <dsp:cNvPr id="0" name=""/>
        <dsp:cNvSpPr/>
      </dsp:nvSpPr>
      <dsp:spPr>
        <a:xfrm>
          <a:off x="3803463" y="270818"/>
          <a:ext cx="2558507" cy="16246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Mientras que los datos de sección cruzada pueden analizarse mediante técnicas como la regresión lineal, las series de tiempo requieren métodos específicos para modelar la dependencia temporal y las estructuras de autocorrelación.</a:t>
          </a:r>
          <a:endParaRPr lang="en-US" sz="1200" kern="1200"/>
        </a:p>
      </dsp:txBody>
      <dsp:txXfrm>
        <a:off x="3851047" y="318402"/>
        <a:ext cx="2463339" cy="1529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833B-8129-4929-AF68-4AE4B4F1B0E1}">
      <dsp:nvSpPr>
        <dsp:cNvPr id="0" name=""/>
        <dsp:cNvSpPr/>
      </dsp:nvSpPr>
      <dsp:spPr>
        <a:xfrm>
          <a:off x="0" y="1578"/>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ABF70-D30B-4461-A1A1-4EEE4145C932}">
      <dsp:nvSpPr>
        <dsp:cNvPr id="0" name=""/>
        <dsp:cNvSpPr/>
      </dsp:nvSpPr>
      <dsp:spPr>
        <a:xfrm>
          <a:off x="241981" y="181564"/>
          <a:ext cx="439966" cy="439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5E8C4F-FB1A-4508-97D1-458697425F8C}">
      <dsp:nvSpPr>
        <dsp:cNvPr id="0" name=""/>
        <dsp:cNvSpPr/>
      </dsp:nvSpPr>
      <dsp:spPr>
        <a:xfrm>
          <a:off x="923929" y="0"/>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escribe matemáticamente la evolución de un sistema a lo largo del tiempo, la cual está sujeta a la influencia de variables aleatorias. </a:t>
          </a:r>
          <a:endParaRPr lang="en-US" sz="1400" kern="1200" dirty="0"/>
        </a:p>
      </dsp:txBody>
      <dsp:txXfrm>
        <a:off x="923929" y="0"/>
        <a:ext cx="7348533" cy="799939"/>
      </dsp:txXfrm>
    </dsp:sp>
    <dsp:sp modelId="{99295DDD-0094-4B10-B69E-5F6CFD6C8C6E}">
      <dsp:nvSpPr>
        <dsp:cNvPr id="0" name=""/>
        <dsp:cNvSpPr/>
      </dsp:nvSpPr>
      <dsp:spPr>
        <a:xfrm>
          <a:off x="0" y="1001502"/>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E80B6-4A76-468B-8127-5C4D5441BFE8}">
      <dsp:nvSpPr>
        <dsp:cNvPr id="0" name=""/>
        <dsp:cNvSpPr/>
      </dsp:nvSpPr>
      <dsp:spPr>
        <a:xfrm>
          <a:off x="241981" y="1181488"/>
          <a:ext cx="439966" cy="439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135A79-E7D9-4DF3-AA5B-9B9C5F78BE9A}">
      <dsp:nvSpPr>
        <dsp:cNvPr id="0" name=""/>
        <dsp:cNvSpPr/>
      </dsp:nvSpPr>
      <dsp:spPr>
        <a:xfrm>
          <a:off x="923929" y="1001502"/>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 captura la aleatoriedad o la variabilidad (incertidumbre) inherente en los datos que está tratando de describir o predecir. </a:t>
          </a:r>
          <a:endParaRPr lang="en-US" sz="1400" kern="1200" dirty="0"/>
        </a:p>
      </dsp:txBody>
      <dsp:txXfrm>
        <a:off x="923929" y="1001502"/>
        <a:ext cx="7348533" cy="799939"/>
      </dsp:txXfrm>
    </dsp:sp>
    <dsp:sp modelId="{6290A74C-EDB9-48EA-9AAB-7FC9E63CF472}">
      <dsp:nvSpPr>
        <dsp:cNvPr id="0" name=""/>
        <dsp:cNvSpPr/>
      </dsp:nvSpPr>
      <dsp:spPr>
        <a:xfrm>
          <a:off x="0" y="2001426"/>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1AFA9-9E85-4B78-B17C-21A010E43E50}">
      <dsp:nvSpPr>
        <dsp:cNvPr id="0" name=""/>
        <dsp:cNvSpPr/>
      </dsp:nvSpPr>
      <dsp:spPr>
        <a:xfrm>
          <a:off x="241981" y="2181412"/>
          <a:ext cx="439966" cy="439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C08D4-77CA-442B-812E-CA7CB70691DF}">
      <dsp:nvSpPr>
        <dsp:cNvPr id="0" name=""/>
        <dsp:cNvSpPr/>
      </dsp:nvSpPr>
      <dsp:spPr>
        <a:xfrm>
          <a:off x="923929" y="2001426"/>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kern="1200" dirty="0"/>
        </a:p>
      </dsp:txBody>
      <dsp:txXfrm>
        <a:off x="923929" y="2001426"/>
        <a:ext cx="7348533" cy="799939"/>
      </dsp:txXfrm>
    </dsp:sp>
    <dsp:sp modelId="{BAC7F1C9-1F7E-4C01-B6F9-214242DB299E}">
      <dsp:nvSpPr>
        <dsp:cNvPr id="0" name=""/>
        <dsp:cNvSpPr/>
      </dsp:nvSpPr>
      <dsp:spPr>
        <a:xfrm>
          <a:off x="0" y="3001350"/>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EAACF-89C7-4DCC-8D34-9E69B7A244BE}">
      <dsp:nvSpPr>
        <dsp:cNvPr id="0" name=""/>
        <dsp:cNvSpPr/>
      </dsp:nvSpPr>
      <dsp:spPr>
        <a:xfrm>
          <a:off x="241981" y="3181336"/>
          <a:ext cx="439966" cy="439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5FD0CB-2A63-4D6F-AD86-F3263A059014}">
      <dsp:nvSpPr>
        <dsp:cNvPr id="0" name=""/>
        <dsp:cNvSpPr/>
      </dsp:nvSpPr>
      <dsp:spPr>
        <a:xfrm>
          <a:off x="923929" y="3001350"/>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kern="1200" dirty="0"/>
        </a:p>
      </dsp:txBody>
      <dsp:txXfrm>
        <a:off x="923929" y="3001350"/>
        <a:ext cx="7348533" cy="799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60CD-3AEA-43C8-A2D5-A1AEE61DEFAE}">
      <dsp:nvSpPr>
        <dsp:cNvPr id="0" name=""/>
        <dsp:cNvSpPr/>
      </dsp:nvSpPr>
      <dsp:spPr>
        <a:xfrm>
          <a:off x="112991" y="964"/>
          <a:ext cx="1433304" cy="85998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1. AR</a:t>
          </a:r>
          <a:endParaRPr lang="en-US" sz="2400" kern="1200" dirty="0"/>
        </a:p>
      </dsp:txBody>
      <dsp:txXfrm>
        <a:off x="112991" y="964"/>
        <a:ext cx="1433304" cy="859982"/>
      </dsp:txXfrm>
    </dsp:sp>
    <dsp:sp modelId="{16D870BD-ECE2-4C00-B45F-4BAF21FC5907}">
      <dsp:nvSpPr>
        <dsp:cNvPr id="0" name=""/>
        <dsp:cNvSpPr/>
      </dsp:nvSpPr>
      <dsp:spPr>
        <a:xfrm>
          <a:off x="1689627" y="964"/>
          <a:ext cx="1433304" cy="859982"/>
        </a:xfrm>
        <a:prstGeom prst="rect">
          <a:avLst/>
        </a:prstGeom>
        <a:solidFill>
          <a:schemeClr val="accent2">
            <a:hueOff val="2000012"/>
            <a:satOff val="2564"/>
            <a:lumOff val="686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2. MA</a:t>
          </a:r>
          <a:endParaRPr lang="en-US" sz="2400" kern="1200" dirty="0"/>
        </a:p>
      </dsp:txBody>
      <dsp:txXfrm>
        <a:off x="1689627" y="964"/>
        <a:ext cx="1433304" cy="859982"/>
      </dsp:txXfrm>
    </dsp:sp>
    <dsp:sp modelId="{14A62573-80B8-4CEA-B85A-1B794E70528B}">
      <dsp:nvSpPr>
        <dsp:cNvPr id="0" name=""/>
        <dsp:cNvSpPr/>
      </dsp:nvSpPr>
      <dsp:spPr>
        <a:xfrm>
          <a:off x="3266262" y="964"/>
          <a:ext cx="1433304" cy="859982"/>
        </a:xfrm>
        <a:prstGeom prst="rect">
          <a:avLst/>
        </a:prstGeom>
        <a:solidFill>
          <a:schemeClr val="accent2">
            <a:hueOff val="4000023"/>
            <a:satOff val="5128"/>
            <a:lumOff val="1372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3. ARMA</a:t>
          </a:r>
          <a:endParaRPr lang="en-US" sz="2400" kern="1200" dirty="0"/>
        </a:p>
      </dsp:txBody>
      <dsp:txXfrm>
        <a:off x="3266262" y="964"/>
        <a:ext cx="1433304" cy="859982"/>
      </dsp:txXfrm>
    </dsp:sp>
    <dsp:sp modelId="{3ACC31FF-034F-4F4D-89E6-7DEC4240726A}">
      <dsp:nvSpPr>
        <dsp:cNvPr id="0" name=""/>
        <dsp:cNvSpPr/>
      </dsp:nvSpPr>
      <dsp:spPr>
        <a:xfrm>
          <a:off x="4842897" y="964"/>
          <a:ext cx="1433304" cy="859982"/>
        </a:xfrm>
        <a:prstGeom prst="rect">
          <a:avLst/>
        </a:prstGeom>
        <a:solidFill>
          <a:schemeClr val="accent2">
            <a:hueOff val="6000035"/>
            <a:satOff val="7693"/>
            <a:lumOff val="2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4. ARIMA</a:t>
          </a:r>
          <a:endParaRPr lang="en-US" sz="2400" kern="1200" dirty="0"/>
        </a:p>
      </dsp:txBody>
      <dsp:txXfrm>
        <a:off x="4842897" y="964"/>
        <a:ext cx="1433304" cy="859982"/>
      </dsp:txXfrm>
    </dsp:sp>
    <dsp:sp modelId="{971E2911-4E0F-4E25-8D20-FC6F42731D5A}">
      <dsp:nvSpPr>
        <dsp:cNvPr id="0" name=""/>
        <dsp:cNvSpPr/>
      </dsp:nvSpPr>
      <dsp:spPr>
        <a:xfrm>
          <a:off x="6419533" y="964"/>
          <a:ext cx="1433304" cy="859982"/>
        </a:xfrm>
        <a:prstGeom prst="rect">
          <a:avLst/>
        </a:prstGeom>
        <a:solidFill>
          <a:schemeClr val="accent2">
            <a:hueOff val="8000046"/>
            <a:satOff val="10257"/>
            <a:lumOff val="2745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5. SARIMA</a:t>
          </a:r>
          <a:endParaRPr lang="en-US" sz="2400" kern="1200" dirty="0"/>
        </a:p>
      </dsp:txBody>
      <dsp:txXfrm>
        <a:off x="6419533" y="964"/>
        <a:ext cx="1433304" cy="859982"/>
      </dsp:txXfrm>
    </dsp:sp>
    <dsp:sp modelId="{D9ECAAEA-7104-4ABE-9BF1-AC32201BA0E4}">
      <dsp:nvSpPr>
        <dsp:cNvPr id="0" name=""/>
        <dsp:cNvSpPr/>
      </dsp:nvSpPr>
      <dsp:spPr>
        <a:xfrm>
          <a:off x="2477944" y="1004277"/>
          <a:ext cx="1433304" cy="859982"/>
        </a:xfrm>
        <a:prstGeom prst="rect">
          <a:avLst/>
        </a:prstGeom>
        <a:solidFill>
          <a:schemeClr val="accent2">
            <a:hueOff val="10000058"/>
            <a:satOff val="12821"/>
            <a:lumOff val="3431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6. ARIMAX</a:t>
          </a:r>
          <a:endParaRPr lang="en-US" sz="2400" kern="1200" dirty="0"/>
        </a:p>
      </dsp:txBody>
      <dsp:txXfrm>
        <a:off x="2477944" y="1004277"/>
        <a:ext cx="1433304" cy="859982"/>
      </dsp:txXfrm>
    </dsp:sp>
    <dsp:sp modelId="{1DE735D7-7E9E-40F1-AC65-6D459FF881A9}">
      <dsp:nvSpPr>
        <dsp:cNvPr id="0" name=""/>
        <dsp:cNvSpPr/>
      </dsp:nvSpPr>
      <dsp:spPr>
        <a:xfrm>
          <a:off x="4054580" y="1004277"/>
          <a:ext cx="1433304" cy="859982"/>
        </a:xfrm>
        <a:prstGeom prst="rect">
          <a:avLst/>
        </a:prstGeom>
        <a:solidFill>
          <a:schemeClr val="accent4"/>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7. SARIMAX</a:t>
          </a:r>
          <a:endParaRPr lang="en-US" sz="2400" kern="1200" dirty="0"/>
        </a:p>
      </dsp:txBody>
      <dsp:txXfrm>
        <a:off x="4054580" y="1004277"/>
        <a:ext cx="1433304" cy="8599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6C212-2424-489E-B1D0-E2A02BC3FBC2}">
      <dsp:nvSpPr>
        <dsp:cNvPr id="0" name=""/>
        <dsp:cNvSpPr/>
      </dsp:nvSpPr>
      <dsp:spPr>
        <a:xfrm>
          <a:off x="1246231" y="116187"/>
          <a:ext cx="630439" cy="630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0A0D2-1A1C-4CB0-9A07-48895745D4F8}">
      <dsp:nvSpPr>
        <dsp:cNvPr id="0" name=""/>
        <dsp:cNvSpPr/>
      </dsp:nvSpPr>
      <dsp:spPr>
        <a:xfrm>
          <a:off x="860963"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MX" sz="1200" kern="1200" dirty="0"/>
            <a:t>Los RNN son modelos de secuencia fundamentales que procesan secuencias de forma iterativa, utilizando el resultado del paso anterior como entrada para el paso actual.</a:t>
          </a:r>
          <a:endParaRPr lang="en-US" sz="1200" kern="1200" dirty="0"/>
        </a:p>
      </dsp:txBody>
      <dsp:txXfrm>
        <a:off x="860963" y="1125892"/>
        <a:ext cx="1400976" cy="1516994"/>
      </dsp:txXfrm>
    </dsp:sp>
    <dsp:sp modelId="{EAD53EA1-F8F7-43E3-986E-BBF8361CBEB4}">
      <dsp:nvSpPr>
        <dsp:cNvPr id="0" name=""/>
        <dsp:cNvSpPr/>
      </dsp:nvSpPr>
      <dsp:spPr>
        <a:xfrm>
          <a:off x="2997144" y="116187"/>
          <a:ext cx="630439" cy="630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BA1A72-8112-4A56-AAB3-7DF2EE724EF9}">
      <dsp:nvSpPr>
        <dsp:cNvPr id="0" name=""/>
        <dsp:cNvSpPr/>
      </dsp:nvSpPr>
      <dsp:spPr>
        <a:xfrm>
          <a:off x="2507110" y="1125892"/>
          <a:ext cx="161050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kern="1200" dirty="0"/>
        </a:p>
      </dsp:txBody>
      <dsp:txXfrm>
        <a:off x="2507110" y="1125892"/>
        <a:ext cx="1610506" cy="1516994"/>
      </dsp:txXfrm>
    </dsp:sp>
    <dsp:sp modelId="{A2AA4358-1E58-42F2-A272-3CC9DD7D0E7B}">
      <dsp:nvSpPr>
        <dsp:cNvPr id="0" name=""/>
        <dsp:cNvSpPr/>
      </dsp:nvSpPr>
      <dsp:spPr>
        <a:xfrm>
          <a:off x="4748056" y="116187"/>
          <a:ext cx="630439" cy="630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4B4722-0E50-4B8A-9950-52C575211604}">
      <dsp:nvSpPr>
        <dsp:cNvPr id="0" name=""/>
        <dsp:cNvSpPr/>
      </dsp:nvSpPr>
      <dsp:spPr>
        <a:xfrm>
          <a:off x="4362787"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estructura básica de una RNN incluye una capa de entrada, una o más capas ocultas que contienen unidades recurrentes y una capa de salida. </a:t>
          </a:r>
          <a:endParaRPr lang="en-US" sz="1200" kern="1200"/>
        </a:p>
      </dsp:txBody>
      <dsp:txXfrm>
        <a:off x="4362787" y="1125892"/>
        <a:ext cx="1400976" cy="1516994"/>
      </dsp:txXfrm>
    </dsp:sp>
    <dsp:sp modelId="{4FCE3FAD-A831-4599-BBB6-BD4F23EAEC71}">
      <dsp:nvSpPr>
        <dsp:cNvPr id="0" name=""/>
        <dsp:cNvSpPr/>
      </dsp:nvSpPr>
      <dsp:spPr>
        <a:xfrm>
          <a:off x="6394203" y="116187"/>
          <a:ext cx="630439" cy="630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266BF-CA15-4CE5-8BA4-50263EFB4605}">
      <dsp:nvSpPr>
        <dsp:cNvPr id="0" name=""/>
        <dsp:cNvSpPr/>
      </dsp:nvSpPr>
      <dsp:spPr>
        <a:xfrm>
          <a:off x="6008935"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principal característica de las RNN es que las conexiones entre las unidades ocultas forman ciclos, lo que les permite mantener y actualizar un estado interno a medida que procesan cada elemento de una secuencia.</a:t>
          </a:r>
          <a:endParaRPr lang="en-US" sz="1200" kern="1200"/>
        </a:p>
      </dsp:txBody>
      <dsp:txXfrm>
        <a:off x="6008935" y="1125892"/>
        <a:ext cx="1400976" cy="15169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88F61-0A3B-4EA3-A1EF-1DC678A446C5}">
      <dsp:nvSpPr>
        <dsp:cNvPr id="0" name=""/>
        <dsp:cNvSpPr/>
      </dsp:nvSpPr>
      <dsp:spPr>
        <a:xfrm>
          <a:off x="2526331" y="657681"/>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700708"/>
        <a:ext cx="26896" cy="5384"/>
      </dsp:txXfrm>
    </dsp:sp>
    <dsp:sp modelId="{73CDCA58-A36D-4B2F-B8AF-D591EB9B5392}">
      <dsp:nvSpPr>
        <dsp:cNvPr id="0" name=""/>
        <dsp:cNvSpPr/>
      </dsp:nvSpPr>
      <dsp:spPr>
        <a:xfrm>
          <a:off x="189338" y="1763"/>
          <a:ext cx="2338792" cy="1403275"/>
        </a:xfrm>
        <a:prstGeom prst="rect">
          <a:avLst/>
        </a:prstGeom>
        <a:solidFill>
          <a:schemeClr val="accent2">
            <a:lumMod val="40000"/>
            <a:lumOff val="6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redes LSTM son una mejora de las RNN estándar, diseñadas para capturar mejor las dependencias a largo plazo en las secuencias.</a:t>
          </a:r>
          <a:endParaRPr lang="en-US" sz="1400" kern="1200" dirty="0">
            <a:solidFill>
              <a:schemeClr val="tx1"/>
            </a:solidFill>
          </a:endParaRPr>
        </a:p>
      </dsp:txBody>
      <dsp:txXfrm>
        <a:off x="189338" y="1763"/>
        <a:ext cx="2338792" cy="1403275"/>
      </dsp:txXfrm>
    </dsp:sp>
    <dsp:sp modelId="{7D48E5B5-6CB2-41D8-BB62-BDEFA322A9B8}">
      <dsp:nvSpPr>
        <dsp:cNvPr id="0" name=""/>
        <dsp:cNvSpPr/>
      </dsp:nvSpPr>
      <dsp:spPr>
        <a:xfrm>
          <a:off x="5403046" y="657681"/>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15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700708"/>
        <a:ext cx="26896" cy="5384"/>
      </dsp:txXfrm>
    </dsp:sp>
    <dsp:sp modelId="{8528DF5D-27C6-40DC-893A-F344BC32F366}">
      <dsp:nvSpPr>
        <dsp:cNvPr id="0" name=""/>
        <dsp:cNvSpPr/>
      </dsp:nvSpPr>
      <dsp:spPr>
        <a:xfrm>
          <a:off x="3066053" y="1763"/>
          <a:ext cx="2338792" cy="1403275"/>
        </a:xfrm>
        <a:prstGeom prst="rect">
          <a:avLst/>
        </a:prstGeom>
        <a:solidFill>
          <a:schemeClr val="accent2">
            <a:lumMod val="40000"/>
            <a:lumOff val="60000"/>
            <a:alpha val="8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ES" sz="1200" kern="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kern="1200" dirty="0">
            <a:solidFill>
              <a:schemeClr val="tx1"/>
            </a:solidFill>
          </a:endParaRPr>
        </a:p>
      </dsp:txBody>
      <dsp:txXfrm>
        <a:off x="3066053" y="1763"/>
        <a:ext cx="2338792" cy="1403275"/>
      </dsp:txXfrm>
    </dsp:sp>
    <dsp:sp modelId="{3F407860-06F5-4737-B732-52585A4A84C1}">
      <dsp:nvSpPr>
        <dsp:cNvPr id="0" name=""/>
        <dsp:cNvSpPr/>
      </dsp:nvSpPr>
      <dsp:spPr>
        <a:xfrm>
          <a:off x="1358735" y="1403238"/>
          <a:ext cx="5753429" cy="507322"/>
        </a:xfrm>
        <a:custGeom>
          <a:avLst/>
          <a:gdLst/>
          <a:ahLst/>
          <a:cxnLst/>
          <a:rect l="0" t="0" r="0" b="0"/>
          <a:pathLst>
            <a:path>
              <a:moveTo>
                <a:pt x="5753429" y="0"/>
              </a:moveTo>
              <a:lnTo>
                <a:pt x="5753429" y="270761"/>
              </a:lnTo>
              <a:lnTo>
                <a:pt x="0" y="270761"/>
              </a:lnTo>
              <a:lnTo>
                <a:pt x="0" y="507322"/>
              </a:lnTo>
            </a:path>
          </a:pathLst>
        </a:custGeom>
        <a:noFill/>
        <a:ln w="9525" cap="flat" cmpd="sng" algn="ctr">
          <a:solidFill>
            <a:schemeClr val="accent2">
              <a:shade val="90000"/>
              <a:hueOff val="0"/>
              <a:satOff val="0"/>
              <a:lumOff val="309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4090986" y="1654207"/>
        <a:ext cx="288926" cy="5384"/>
      </dsp:txXfrm>
    </dsp:sp>
    <dsp:sp modelId="{C7C8F7BD-FB0A-4676-8304-1DF54B16465B}">
      <dsp:nvSpPr>
        <dsp:cNvPr id="0" name=""/>
        <dsp:cNvSpPr/>
      </dsp:nvSpPr>
      <dsp:spPr>
        <a:xfrm>
          <a:off x="5942768" y="1763"/>
          <a:ext cx="2338792" cy="1403275"/>
        </a:xfrm>
        <a:prstGeom prst="rect">
          <a:avLst/>
        </a:prstGeom>
        <a:solidFill>
          <a:schemeClr val="accent2">
            <a:lumMod val="40000"/>
            <a:lumOff val="60000"/>
            <a:alpha val="7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ES" sz="1400" kern="1200">
              <a:solidFill>
                <a:schemeClr val="tx1"/>
              </a:solidFill>
            </a:rPr>
            <a:t>Logran esto mediante el uso de estructuras de celdas de memoria y mecanismos de puertas que controlan el flujo de información dentro de la red.</a:t>
          </a:r>
          <a:endParaRPr lang="en-US" sz="1400" kern="1200">
            <a:solidFill>
              <a:schemeClr val="tx1"/>
            </a:solidFill>
          </a:endParaRPr>
        </a:p>
      </dsp:txBody>
      <dsp:txXfrm>
        <a:off x="5942768" y="1763"/>
        <a:ext cx="2338792" cy="1403275"/>
      </dsp:txXfrm>
    </dsp:sp>
    <dsp:sp modelId="{F41B2982-0A57-402B-9EE4-E3AD3FC16F3B}">
      <dsp:nvSpPr>
        <dsp:cNvPr id="0" name=""/>
        <dsp:cNvSpPr/>
      </dsp:nvSpPr>
      <dsp:spPr>
        <a:xfrm>
          <a:off x="2526331" y="2598878"/>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46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2641906"/>
        <a:ext cx="26896" cy="5384"/>
      </dsp:txXfrm>
    </dsp:sp>
    <dsp:sp modelId="{1FB0647A-C7BE-49EC-BEBD-308D3ABF4E77}">
      <dsp:nvSpPr>
        <dsp:cNvPr id="0" name=""/>
        <dsp:cNvSpPr/>
      </dsp:nvSpPr>
      <dsp:spPr>
        <a:xfrm>
          <a:off x="189338" y="1942961"/>
          <a:ext cx="2338792" cy="1403275"/>
        </a:xfrm>
        <a:prstGeom prst="rect">
          <a:avLst/>
        </a:prstGeom>
        <a:solidFill>
          <a:schemeClr val="accent2">
            <a:lumMod val="40000"/>
            <a:lumOff val="60000"/>
            <a:alpha val="6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MX" sz="1200" kern="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kern="1200" dirty="0">
            <a:solidFill>
              <a:schemeClr val="tx1"/>
            </a:solidFill>
          </a:endParaRPr>
        </a:p>
      </dsp:txBody>
      <dsp:txXfrm>
        <a:off x="189338" y="1942961"/>
        <a:ext cx="2338792" cy="1403275"/>
      </dsp:txXfrm>
    </dsp:sp>
    <dsp:sp modelId="{76F6D55B-FCA5-43EF-B5F3-673D8773A26A}">
      <dsp:nvSpPr>
        <dsp:cNvPr id="0" name=""/>
        <dsp:cNvSpPr/>
      </dsp:nvSpPr>
      <dsp:spPr>
        <a:xfrm>
          <a:off x="5403046" y="2598878"/>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61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2641906"/>
        <a:ext cx="26896" cy="5384"/>
      </dsp:txXfrm>
    </dsp:sp>
    <dsp:sp modelId="{6FA5D3CD-6CE3-4FAE-8914-BB31FBB859BD}">
      <dsp:nvSpPr>
        <dsp:cNvPr id="0" name=""/>
        <dsp:cNvSpPr/>
      </dsp:nvSpPr>
      <dsp:spPr>
        <a:xfrm>
          <a:off x="3066053" y="1942961"/>
          <a:ext cx="2338792" cy="1403275"/>
        </a:xfrm>
        <a:prstGeom prst="rect">
          <a:avLst/>
        </a:prstGeom>
        <a:solidFill>
          <a:schemeClr val="accent2">
            <a:lumMod val="40000"/>
            <a:lumOff val="60000"/>
            <a:alpha val="5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puertas en una red LSTM están controladas por funciones de activación sigmoideas, que generan valores entre 0 y 1. </a:t>
          </a:r>
          <a:endParaRPr lang="en-US" sz="1400" kern="1200" dirty="0">
            <a:solidFill>
              <a:schemeClr val="tx1"/>
            </a:solidFill>
          </a:endParaRPr>
        </a:p>
      </dsp:txBody>
      <dsp:txXfrm>
        <a:off x="3066053" y="1942961"/>
        <a:ext cx="2338792" cy="1403275"/>
      </dsp:txXfrm>
    </dsp:sp>
    <dsp:sp modelId="{4099509D-3872-4DB4-B2CF-D10328D20357}">
      <dsp:nvSpPr>
        <dsp:cNvPr id="0" name=""/>
        <dsp:cNvSpPr/>
      </dsp:nvSpPr>
      <dsp:spPr>
        <a:xfrm>
          <a:off x="5942768" y="1942961"/>
          <a:ext cx="2338792" cy="1403275"/>
        </a:xfrm>
        <a:prstGeom prst="rect">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a:solidFill>
                <a:schemeClr val="tx1"/>
              </a:solidFill>
            </a:rPr>
            <a:t>Las puertas permiten que la red almacene u olvide información de forma selectiva, según los valores de las entradas y el estado anterior de la celda.</a:t>
          </a:r>
          <a:endParaRPr lang="en-US" sz="1400" kern="1200">
            <a:solidFill>
              <a:schemeClr val="tx1"/>
            </a:solidFill>
          </a:endParaRPr>
        </a:p>
      </dsp:txBody>
      <dsp:txXfrm>
        <a:off x="5942768" y="1942961"/>
        <a:ext cx="2338792" cy="1403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7EC1A-4C23-46F0-B120-C0BED2A60A64}">
      <dsp:nvSpPr>
        <dsp:cNvPr id="0" name=""/>
        <dsp:cNvSpPr/>
      </dsp:nvSpPr>
      <dsp:spPr>
        <a:xfrm>
          <a:off x="2079033" y="124696"/>
          <a:ext cx="692929" cy="69292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732B09-C33B-4D97-9953-B2EBD1837266}">
      <dsp:nvSpPr>
        <dsp:cNvPr id="0" name=""/>
        <dsp:cNvSpPr/>
      </dsp:nvSpPr>
      <dsp:spPr>
        <a:xfrm>
          <a:off x="1655576"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entrada (input gate):</a:t>
          </a:r>
          <a:r>
            <a:rPr lang="es-ES" sz="1400" kern="1200"/>
            <a:t> La puerta de entrada determina qué nueva información debe ser almacenada en la celda de memoria. </a:t>
          </a:r>
          <a:endParaRPr lang="en-US" sz="1400" kern="1200"/>
        </a:p>
      </dsp:txBody>
      <dsp:txXfrm>
        <a:off x="1655576" y="1253271"/>
        <a:ext cx="1539843" cy="1775632"/>
      </dsp:txXfrm>
    </dsp:sp>
    <dsp:sp modelId="{B16B9544-7B32-4DAE-88F7-BC557B001D7E}">
      <dsp:nvSpPr>
        <dsp:cNvPr id="0" name=""/>
        <dsp:cNvSpPr/>
      </dsp:nvSpPr>
      <dsp:spPr>
        <a:xfrm>
          <a:off x="3888350" y="124696"/>
          <a:ext cx="692929" cy="692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6D54A2-A7C9-41A2-9F1A-DA0C909A33DC}">
      <dsp:nvSpPr>
        <dsp:cNvPr id="0" name=""/>
        <dsp:cNvSpPr/>
      </dsp:nvSpPr>
      <dsp:spPr>
        <a:xfrm>
          <a:off x="3464893"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olvido (forget gate): </a:t>
          </a:r>
          <a:r>
            <a:rPr lang="es-ES" sz="1400" kern="1200"/>
            <a:t>La puerta de olvido decide qué información almacenada en la celda de memoria debe ser olvidada o mantenida. </a:t>
          </a:r>
          <a:endParaRPr lang="en-US" sz="1400" kern="1200"/>
        </a:p>
      </dsp:txBody>
      <dsp:txXfrm>
        <a:off x="3464893" y="1253271"/>
        <a:ext cx="1539843" cy="1775632"/>
      </dsp:txXfrm>
    </dsp:sp>
    <dsp:sp modelId="{1627735C-F9C0-4062-8042-432763209D1B}">
      <dsp:nvSpPr>
        <dsp:cNvPr id="0" name=""/>
        <dsp:cNvSpPr/>
      </dsp:nvSpPr>
      <dsp:spPr>
        <a:xfrm>
          <a:off x="5697666" y="124696"/>
          <a:ext cx="692929" cy="6929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5DB181-36D2-4FC1-B256-C8347C00BB05}">
      <dsp:nvSpPr>
        <dsp:cNvPr id="0" name=""/>
        <dsp:cNvSpPr/>
      </dsp:nvSpPr>
      <dsp:spPr>
        <a:xfrm>
          <a:off x="5274209"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dirty="0"/>
            <a:t>Puerta de salida (output gate):</a:t>
          </a:r>
          <a:r>
            <a:rPr lang="es-ES" sz="1400" kern="1200" dirty="0"/>
            <a:t> Finalmente, la puerta de salida regula qué parte de la información almacenada en la celda de memoria se utilizará como salida de la celda LSTM.</a:t>
          </a:r>
          <a:endParaRPr lang="en-US" sz="1400" kern="1200" dirty="0"/>
        </a:p>
      </dsp:txBody>
      <dsp:txXfrm>
        <a:off x="5274209" y="1253271"/>
        <a:ext cx="1539843" cy="17756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F2470-7100-4124-A613-5C2F04CA2FCB}">
      <dsp:nvSpPr>
        <dsp:cNvPr id="0" name=""/>
        <dsp:cNvSpPr/>
      </dsp:nvSpPr>
      <dsp:spPr>
        <a:xfrm>
          <a:off x="669095" y="125203"/>
          <a:ext cx="571113" cy="571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86F294-23EA-45F7-B5B4-EFB6B72B459F}">
      <dsp:nvSpPr>
        <dsp:cNvPr id="0" name=""/>
        <dsp:cNvSpPr/>
      </dsp:nvSpPr>
      <dsp:spPr>
        <a:xfrm>
          <a:off x="320081"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Al igual que las LSTM, las GRU utilizan mecanismos de puertas para controlar el flujo de información dentro de la red y permitir la retención de información a largo plazo en secuencias de datos. </a:t>
          </a:r>
          <a:endParaRPr lang="en-US" sz="1400" kern="1200"/>
        </a:p>
      </dsp:txBody>
      <dsp:txXfrm>
        <a:off x="320081" y="1131916"/>
        <a:ext cx="1269140" cy="1895654"/>
      </dsp:txXfrm>
    </dsp:sp>
    <dsp:sp modelId="{29436CDC-B454-4483-9E7B-5A60ECFB06ED}">
      <dsp:nvSpPr>
        <dsp:cNvPr id="0" name=""/>
        <dsp:cNvSpPr/>
      </dsp:nvSpPr>
      <dsp:spPr>
        <a:xfrm>
          <a:off x="2370257" y="125203"/>
          <a:ext cx="571113" cy="5711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3B0C3-877B-4B13-A38C-8EA7CC29BCC0}">
      <dsp:nvSpPr>
        <dsp:cNvPr id="0" name=""/>
        <dsp:cNvSpPr/>
      </dsp:nvSpPr>
      <dsp:spPr>
        <a:xfrm>
          <a:off x="1811321" y="1131916"/>
          <a:ext cx="1688985"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Las GRU son más simples en estructura que las LSTM, ya que eliminan la celda de memoria por completo y combinan la funcionalidad de las puertas de olvido y de entrada en una sola puerta llamada puerta de actualización (</a:t>
          </a:r>
          <a:r>
            <a:rPr lang="es-ES" sz="1400" kern="1200" dirty="0" err="1"/>
            <a:t>update</a:t>
          </a:r>
          <a:r>
            <a:rPr lang="es-ES" sz="1400" kern="1200" dirty="0"/>
            <a:t> gate). Además, las GRU tienen una única puerta de salida.</a:t>
          </a:r>
          <a:endParaRPr lang="en-US" sz="1400" kern="1200" dirty="0"/>
        </a:p>
      </dsp:txBody>
      <dsp:txXfrm>
        <a:off x="1811321" y="1131916"/>
        <a:ext cx="1688985" cy="1895654"/>
      </dsp:txXfrm>
    </dsp:sp>
    <dsp:sp modelId="{FABFD5E9-14AC-4A41-85EC-7A3DD76E7E3B}">
      <dsp:nvSpPr>
        <dsp:cNvPr id="0" name=""/>
        <dsp:cNvSpPr/>
      </dsp:nvSpPr>
      <dsp:spPr>
        <a:xfrm>
          <a:off x="4159815" y="125203"/>
          <a:ext cx="571113" cy="5711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945F8-D9E6-49CC-9887-D5D3B6777C9A}">
      <dsp:nvSpPr>
        <dsp:cNvPr id="0" name=""/>
        <dsp:cNvSpPr/>
      </dsp:nvSpPr>
      <dsp:spPr>
        <a:xfrm>
          <a:off x="3722406" y="1131916"/>
          <a:ext cx="1445931"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kern="1200" dirty="0"/>
        </a:p>
      </dsp:txBody>
      <dsp:txXfrm>
        <a:off x="3722406" y="1131916"/>
        <a:ext cx="1445931" cy="1895654"/>
      </dsp:txXfrm>
    </dsp:sp>
    <dsp:sp modelId="{6BCDA052-2070-470C-8CA6-979B785EE87C}">
      <dsp:nvSpPr>
        <dsp:cNvPr id="0" name=""/>
        <dsp:cNvSpPr/>
      </dsp:nvSpPr>
      <dsp:spPr>
        <a:xfrm>
          <a:off x="5739451" y="125203"/>
          <a:ext cx="571113" cy="5711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FF9170-2465-47FB-BD15-AAAD5C50F041}">
      <dsp:nvSpPr>
        <dsp:cNvPr id="0" name=""/>
        <dsp:cNvSpPr/>
      </dsp:nvSpPr>
      <dsp:spPr>
        <a:xfrm>
          <a:off x="5390437"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Debido a su estructura más simple en comparación con las LSTM, las GRU pueden ser más eficientes computacionalmente y pueden ser más fáciles de entrenar en ciertos casos.</a:t>
          </a:r>
          <a:endParaRPr lang="en-US" sz="1400" kern="1200"/>
        </a:p>
      </dsp:txBody>
      <dsp:txXfrm>
        <a:off x="5390437" y="1131916"/>
        <a:ext cx="1269140" cy="1895654"/>
      </dsp:txXfrm>
    </dsp:sp>
    <dsp:sp modelId="{5C1C0B2F-D72C-49C2-97C9-35A09249C36F}">
      <dsp:nvSpPr>
        <dsp:cNvPr id="0" name=""/>
        <dsp:cNvSpPr/>
      </dsp:nvSpPr>
      <dsp:spPr>
        <a:xfrm>
          <a:off x="7230691" y="125203"/>
          <a:ext cx="571113" cy="5711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62634-F9E3-48DC-BADD-88AF85900F04}">
      <dsp:nvSpPr>
        <dsp:cNvPr id="0" name=""/>
        <dsp:cNvSpPr/>
      </dsp:nvSpPr>
      <dsp:spPr>
        <a:xfrm>
          <a:off x="6881678"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Aunque las LSTM y las GRU son similares en muchos aspectos y se utilizan para tareas similares, la elección entre ellas a menudo depende de la naturaleza específica del problema y de las preferencias del usuario.</a:t>
          </a:r>
          <a:endParaRPr lang="en-US" sz="1200" kern="1200" dirty="0"/>
        </a:p>
      </dsp:txBody>
      <dsp:txXfrm>
        <a:off x="6881678" y="1131916"/>
        <a:ext cx="1269140" cy="18956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28</a:t>
            </a:fld>
            <a:endParaRPr lang="es-ES" noProof="0"/>
          </a:p>
        </p:txBody>
      </p:sp>
    </p:spTree>
    <p:extLst>
      <p:ext uri="{BB962C8B-B14F-4D97-AF65-F5344CB8AC3E}">
        <p14:creationId xmlns:p14="http://schemas.microsoft.com/office/powerpoint/2010/main" val="1949119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30</a:t>
            </a:fld>
            <a:endParaRPr lang="es-ES"/>
          </a:p>
        </p:txBody>
      </p:sp>
    </p:spTree>
    <p:extLst>
      <p:ext uri="{BB962C8B-B14F-4D97-AF65-F5344CB8AC3E}">
        <p14:creationId xmlns:p14="http://schemas.microsoft.com/office/powerpoint/2010/main" val="152663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867f0a01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867f0a0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9867f0a01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9867f0a01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11</a:t>
            </a:fld>
            <a:endParaRPr lang="es-ES"/>
          </a:p>
        </p:txBody>
      </p:sp>
    </p:spTree>
    <p:extLst>
      <p:ext uri="{BB962C8B-B14F-4D97-AF65-F5344CB8AC3E}">
        <p14:creationId xmlns:p14="http://schemas.microsoft.com/office/powerpoint/2010/main" val="353485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18</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21</a:t>
            </a:fld>
            <a:endParaRPr lang="es-ES"/>
          </a:p>
        </p:txBody>
      </p:sp>
    </p:spTree>
    <p:extLst>
      <p:ext uri="{BB962C8B-B14F-4D97-AF65-F5344CB8AC3E}">
        <p14:creationId xmlns:p14="http://schemas.microsoft.com/office/powerpoint/2010/main" val="117197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22</a:t>
            </a:fld>
            <a:endParaRPr lang="es-ES" noProof="0"/>
          </a:p>
        </p:txBody>
      </p:sp>
    </p:spTree>
    <p:extLst>
      <p:ext uri="{BB962C8B-B14F-4D97-AF65-F5344CB8AC3E}">
        <p14:creationId xmlns:p14="http://schemas.microsoft.com/office/powerpoint/2010/main" val="120022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23</a:t>
            </a:fld>
            <a:endParaRPr lang="es-ES" noProof="0"/>
          </a:p>
        </p:txBody>
      </p:sp>
    </p:spTree>
    <p:extLst>
      <p:ext uri="{BB962C8B-B14F-4D97-AF65-F5344CB8AC3E}">
        <p14:creationId xmlns:p14="http://schemas.microsoft.com/office/powerpoint/2010/main" val="109424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24</a:t>
            </a:fld>
            <a:endParaRPr lang="es-ES" noProof="0"/>
          </a:p>
        </p:txBody>
      </p:sp>
    </p:spTree>
    <p:extLst>
      <p:ext uri="{BB962C8B-B14F-4D97-AF65-F5344CB8AC3E}">
        <p14:creationId xmlns:p14="http://schemas.microsoft.com/office/powerpoint/2010/main" val="3687467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25</a:t>
            </a:fld>
            <a:endParaRPr lang="es-ES" noProof="0"/>
          </a:p>
        </p:txBody>
      </p:sp>
    </p:spTree>
    <p:extLst>
      <p:ext uri="{BB962C8B-B14F-4D97-AF65-F5344CB8AC3E}">
        <p14:creationId xmlns:p14="http://schemas.microsoft.com/office/powerpoint/2010/main" val="2253945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26</a:t>
            </a:fld>
            <a:endParaRPr lang="es-ES"/>
          </a:p>
        </p:txBody>
      </p:sp>
    </p:spTree>
    <p:extLst>
      <p:ext uri="{BB962C8B-B14F-4D97-AF65-F5344CB8AC3E}">
        <p14:creationId xmlns:p14="http://schemas.microsoft.com/office/powerpoint/2010/main" val="49202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5" name="Google Shape;10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3" name="Google Shape;1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to">
  <p:cSld name="TITLE_1_2_1_1">
    <p:bg>
      <p:bgPr>
        <a:solidFill>
          <a:srgbClr val="CC00CC"/>
        </a:solidFill>
        <a:effectLst/>
      </p:bgPr>
    </p:bg>
    <p:spTree>
      <p:nvGrpSpPr>
        <p:cNvPr id="1" name="Shape 170"/>
        <p:cNvGrpSpPr/>
        <p:nvPr/>
      </p:nvGrpSpPr>
      <p:grpSpPr>
        <a:xfrm>
          <a:off x="0" y="0"/>
          <a:ext cx="0" cy="0"/>
          <a:chOff x="0" y="0"/>
          <a:chExt cx="0" cy="0"/>
        </a:xfrm>
      </p:grpSpPr>
      <p:sp>
        <p:nvSpPr>
          <p:cNvPr id="171" name="Google Shape;17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207" name="Google Shape;207;p8"/>
          <p:cNvSpPr txBox="1">
            <a:spLocks noGrp="1"/>
          </p:cNvSpPr>
          <p:nvPr>
            <p:ph type="title"/>
          </p:nvPr>
        </p:nvSpPr>
        <p:spPr>
          <a:xfrm>
            <a:off x="90976" y="138582"/>
            <a:ext cx="8058000" cy="541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a:spcBef>
                <a:spcPts val="0"/>
              </a:spcBef>
              <a:spcAft>
                <a:spcPts val="0"/>
              </a:spcAft>
              <a:buSzPts val="2600"/>
              <a:buNone/>
              <a:defRPr>
                <a:latin typeface="Work Sans Medium"/>
                <a:ea typeface="Work Sans Medium"/>
                <a:cs typeface="Work Sans Medium"/>
                <a:sym typeface="Work Sans Medium"/>
              </a:defRPr>
            </a:lvl2pPr>
            <a:lvl3pPr lvl="2">
              <a:spcBef>
                <a:spcPts val="0"/>
              </a:spcBef>
              <a:spcAft>
                <a:spcPts val="0"/>
              </a:spcAft>
              <a:buSzPts val="2600"/>
              <a:buNone/>
              <a:defRPr>
                <a:latin typeface="Work Sans Medium"/>
                <a:ea typeface="Work Sans Medium"/>
                <a:cs typeface="Work Sans Medium"/>
                <a:sym typeface="Work Sans Medium"/>
              </a:defRPr>
            </a:lvl3pPr>
            <a:lvl4pPr lvl="3">
              <a:spcBef>
                <a:spcPts val="0"/>
              </a:spcBef>
              <a:spcAft>
                <a:spcPts val="0"/>
              </a:spcAft>
              <a:buSzPts val="2600"/>
              <a:buNone/>
              <a:defRPr>
                <a:latin typeface="Work Sans Medium"/>
                <a:ea typeface="Work Sans Medium"/>
                <a:cs typeface="Work Sans Medium"/>
                <a:sym typeface="Work Sans Medium"/>
              </a:defRPr>
            </a:lvl4pPr>
            <a:lvl5pPr lvl="4">
              <a:spcBef>
                <a:spcPts val="0"/>
              </a:spcBef>
              <a:spcAft>
                <a:spcPts val="0"/>
              </a:spcAft>
              <a:buSzPts val="2600"/>
              <a:buNone/>
              <a:defRPr>
                <a:latin typeface="Work Sans Medium"/>
                <a:ea typeface="Work Sans Medium"/>
                <a:cs typeface="Work Sans Medium"/>
                <a:sym typeface="Work Sans Medium"/>
              </a:defRPr>
            </a:lvl5pPr>
            <a:lvl6pPr lvl="5">
              <a:spcBef>
                <a:spcPts val="0"/>
              </a:spcBef>
              <a:spcAft>
                <a:spcPts val="0"/>
              </a:spcAft>
              <a:buSzPts val="2600"/>
              <a:buNone/>
              <a:defRPr>
                <a:latin typeface="Work Sans Medium"/>
                <a:ea typeface="Work Sans Medium"/>
                <a:cs typeface="Work Sans Medium"/>
                <a:sym typeface="Work Sans Medium"/>
              </a:defRPr>
            </a:lvl6pPr>
            <a:lvl7pPr lvl="6">
              <a:spcBef>
                <a:spcPts val="0"/>
              </a:spcBef>
              <a:spcAft>
                <a:spcPts val="0"/>
              </a:spcAft>
              <a:buSzPts val="2600"/>
              <a:buNone/>
              <a:defRPr>
                <a:latin typeface="Work Sans Medium"/>
                <a:ea typeface="Work Sans Medium"/>
                <a:cs typeface="Work Sans Medium"/>
                <a:sym typeface="Work Sans Medium"/>
              </a:defRPr>
            </a:lvl7pPr>
            <a:lvl8pPr lvl="7">
              <a:spcBef>
                <a:spcPts val="0"/>
              </a:spcBef>
              <a:spcAft>
                <a:spcPts val="0"/>
              </a:spcAft>
              <a:buSzPts val="2600"/>
              <a:buNone/>
              <a:defRPr>
                <a:latin typeface="Work Sans Medium"/>
                <a:ea typeface="Work Sans Medium"/>
                <a:cs typeface="Work Sans Medium"/>
                <a:sym typeface="Work Sans Medium"/>
              </a:defRPr>
            </a:lvl8pPr>
            <a:lvl9pPr lvl="8">
              <a:spcBef>
                <a:spcPts val="0"/>
              </a:spcBef>
              <a:spcAft>
                <a:spcPts val="0"/>
              </a:spcAft>
              <a:buSzPts val="2600"/>
              <a:buNone/>
              <a:defRPr>
                <a:latin typeface="Work Sans Medium"/>
                <a:ea typeface="Work Sans Medium"/>
                <a:cs typeface="Work Sans Medium"/>
                <a:sym typeface="Work Sans Medium"/>
              </a:defRPr>
            </a:lvl9pPr>
          </a:lstStyle>
          <a:p>
            <a:endParaRPr dirty="0"/>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70" name="Google Shape;270;p11"/>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
        <p:nvSpPr>
          <p:cNvPr id="326" name="Google Shape;32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31"/>
        <p:cNvGrpSpPr/>
        <p:nvPr/>
      </p:nvGrpSpPr>
      <p:grpSpPr>
        <a:xfrm>
          <a:off x="0" y="0"/>
          <a:ext cx="0" cy="0"/>
          <a:chOff x="0" y="0"/>
          <a:chExt cx="0" cy="0"/>
        </a:xfrm>
      </p:grpSpPr>
      <p:sp>
        <p:nvSpPr>
          <p:cNvPr id="332" name="Google Shape;332;p19"/>
          <p:cNvSpPr txBox="1">
            <a:spLocks noGrp="1"/>
          </p:cNvSpPr>
          <p:nvPr>
            <p:ph type="ctrTitle"/>
          </p:nvPr>
        </p:nvSpPr>
        <p:spPr>
          <a:xfrm>
            <a:off x="4893700" y="1737500"/>
            <a:ext cx="3530400" cy="606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600"/>
              <a:buFont typeface="Arial"/>
              <a:buNone/>
              <a:defRPr sz="3600" b="0">
                <a:solidFill>
                  <a:srgbClr val="FFFFFF"/>
                </a:solidFill>
                <a:latin typeface="Arial"/>
                <a:ea typeface="Arial"/>
                <a:cs typeface="Arial"/>
                <a:sym typeface="Arial"/>
              </a:defRPr>
            </a:lvl1pPr>
            <a:lvl2pPr lvl="1" algn="ctr" rtl="0">
              <a:lnSpc>
                <a:spcPct val="100000"/>
              </a:lnSpc>
              <a:spcBef>
                <a:spcPts val="0"/>
              </a:spcBef>
              <a:spcAft>
                <a:spcPts val="0"/>
              </a:spcAft>
              <a:buClr>
                <a:srgbClr val="FFFFFF"/>
              </a:buClr>
              <a:buSzPts val="5200"/>
              <a:buNone/>
              <a:defRPr sz="5200">
                <a:solidFill>
                  <a:srgbClr val="FFFFFF"/>
                </a:solidFill>
              </a:defRPr>
            </a:lvl2pPr>
            <a:lvl3pPr lvl="2" algn="ctr" rtl="0">
              <a:lnSpc>
                <a:spcPct val="100000"/>
              </a:lnSpc>
              <a:spcBef>
                <a:spcPts val="0"/>
              </a:spcBef>
              <a:spcAft>
                <a:spcPts val="0"/>
              </a:spcAft>
              <a:buClr>
                <a:srgbClr val="FFFFFF"/>
              </a:buClr>
              <a:buSzPts val="5200"/>
              <a:buNone/>
              <a:defRPr sz="5200">
                <a:solidFill>
                  <a:srgbClr val="FFFFFF"/>
                </a:solidFill>
              </a:defRPr>
            </a:lvl3pPr>
            <a:lvl4pPr lvl="3" algn="ctr" rtl="0">
              <a:lnSpc>
                <a:spcPct val="100000"/>
              </a:lnSpc>
              <a:spcBef>
                <a:spcPts val="0"/>
              </a:spcBef>
              <a:spcAft>
                <a:spcPts val="0"/>
              </a:spcAft>
              <a:buClr>
                <a:srgbClr val="FFFFFF"/>
              </a:buClr>
              <a:buSzPts val="5200"/>
              <a:buNone/>
              <a:defRPr sz="5200">
                <a:solidFill>
                  <a:srgbClr val="FFFFFF"/>
                </a:solidFill>
              </a:defRPr>
            </a:lvl4pPr>
            <a:lvl5pPr lvl="4" algn="ctr" rtl="0">
              <a:lnSpc>
                <a:spcPct val="100000"/>
              </a:lnSpc>
              <a:spcBef>
                <a:spcPts val="0"/>
              </a:spcBef>
              <a:spcAft>
                <a:spcPts val="0"/>
              </a:spcAft>
              <a:buClr>
                <a:srgbClr val="FFFFFF"/>
              </a:buClr>
              <a:buSzPts val="5200"/>
              <a:buNone/>
              <a:defRPr sz="5200">
                <a:solidFill>
                  <a:srgbClr val="FFFFFF"/>
                </a:solidFill>
              </a:defRPr>
            </a:lvl5pPr>
            <a:lvl6pPr lvl="5" algn="ctr" rtl="0">
              <a:lnSpc>
                <a:spcPct val="100000"/>
              </a:lnSpc>
              <a:spcBef>
                <a:spcPts val="0"/>
              </a:spcBef>
              <a:spcAft>
                <a:spcPts val="0"/>
              </a:spcAft>
              <a:buClr>
                <a:srgbClr val="FFFFFF"/>
              </a:buClr>
              <a:buSzPts val="5200"/>
              <a:buNone/>
              <a:defRPr sz="5200">
                <a:solidFill>
                  <a:srgbClr val="FFFFFF"/>
                </a:solidFill>
              </a:defRPr>
            </a:lvl6pPr>
            <a:lvl7pPr lvl="6" algn="ctr" rtl="0">
              <a:lnSpc>
                <a:spcPct val="100000"/>
              </a:lnSpc>
              <a:spcBef>
                <a:spcPts val="0"/>
              </a:spcBef>
              <a:spcAft>
                <a:spcPts val="0"/>
              </a:spcAft>
              <a:buClr>
                <a:srgbClr val="FFFFFF"/>
              </a:buClr>
              <a:buSzPts val="5200"/>
              <a:buNone/>
              <a:defRPr sz="5200">
                <a:solidFill>
                  <a:srgbClr val="FFFFFF"/>
                </a:solidFill>
              </a:defRPr>
            </a:lvl7pPr>
            <a:lvl8pPr lvl="7" algn="ctr" rtl="0">
              <a:lnSpc>
                <a:spcPct val="100000"/>
              </a:lnSpc>
              <a:spcBef>
                <a:spcPts val="0"/>
              </a:spcBef>
              <a:spcAft>
                <a:spcPts val="0"/>
              </a:spcAft>
              <a:buClr>
                <a:srgbClr val="FFFFFF"/>
              </a:buClr>
              <a:buSzPts val="5200"/>
              <a:buNone/>
              <a:defRPr sz="5200">
                <a:solidFill>
                  <a:srgbClr val="FFFFFF"/>
                </a:solidFill>
              </a:defRPr>
            </a:lvl8pPr>
            <a:lvl9pPr lvl="8" algn="ctr" rtl="0">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333" name="Google Shape;333;p19"/>
          <p:cNvSpPr txBox="1">
            <a:spLocks noGrp="1"/>
          </p:cNvSpPr>
          <p:nvPr>
            <p:ph type="subTitle" idx="1"/>
          </p:nvPr>
        </p:nvSpPr>
        <p:spPr>
          <a:xfrm>
            <a:off x="4893700" y="2746375"/>
            <a:ext cx="3457500" cy="1420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100"/>
              <a:buNone/>
              <a:defRPr sz="1100">
                <a:solidFill>
                  <a:srgbClr val="FFFFFF"/>
                </a:solidFill>
              </a:defRPr>
            </a:lvl1pPr>
            <a:lvl2pPr lvl="1"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2pPr>
            <a:lvl3pPr lvl="2"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3pPr>
            <a:lvl4pPr lvl="3"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4pPr>
            <a:lvl5pPr lvl="4"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5pPr>
            <a:lvl6pPr lvl="5"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6pPr>
            <a:lvl7pPr lvl="6"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7pPr>
            <a:lvl8pPr lvl="7"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8pPr>
            <a:lvl9pPr lvl="8"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ED24-2029-6F5C-5623-24EB45CC3D5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8495240-A6FC-AFB0-F7EB-FF11CBEAD719}"/>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A05A6A7-C271-CEF3-ADF4-6189FFE24F16}"/>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314A9A-D013-0941-2528-D35D9B77B076}"/>
              </a:ext>
            </a:extLst>
          </p:cNvPr>
          <p:cNvSpPr>
            <a:spLocks noGrp="1"/>
          </p:cNvSpPr>
          <p:nvPr>
            <p:ph type="dt" sz="half" idx="10"/>
          </p:nvPr>
        </p:nvSpPr>
        <p:spPr/>
        <p:txBody>
          <a:bodyPr/>
          <a:lstStyle/>
          <a:p>
            <a:fld id="{9C83D901-BD35-4F4F-8EE6-AFD89F8E7AD0}" type="datetimeFigureOut">
              <a:rPr lang="es-CL" smtClean="0"/>
              <a:t>24-06-2025</a:t>
            </a:fld>
            <a:endParaRPr lang="es-CL"/>
          </a:p>
        </p:txBody>
      </p:sp>
      <p:sp>
        <p:nvSpPr>
          <p:cNvPr id="6" name="Marcador de pie de página 5">
            <a:extLst>
              <a:ext uri="{FF2B5EF4-FFF2-40B4-BE49-F238E27FC236}">
                <a16:creationId xmlns:a16="http://schemas.microsoft.com/office/drawing/2014/main" id="{AFCFDA69-2F9D-7A18-4BC0-B6C0CA3CD15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EF326A8-AF62-EEC9-A6C6-9186D9C57FBD}"/>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41970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435894" y="526617"/>
            <a:ext cx="8272212" cy="76035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35895" y="1635373"/>
            <a:ext cx="8272211" cy="275872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24/06/2025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7918725" y="4467103"/>
            <a:ext cx="789381" cy="273844"/>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118370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7" r:id="rId4"/>
    <p:sldLayoutId id="2147483663" r:id="rId5"/>
    <p:sldLayoutId id="2147483664" r:id="rId6"/>
    <p:sldLayoutId id="2147483665"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xhere.com/es/photo/155806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pixnio.com/es/objetos/relojes/tiempo-reloj-mecanismo-monocromo-instrumento-analogico-objeto"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publicdomainpictures.net/es/view-image.php?image=255406&amp;picture=tiempo-perder-tiempo-reloj"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pensieroerealta.blogspot.com/2018/02/persistenza-della-memoria.html"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publicdomainpictures.net/view-image.php?image=33499&amp;picture=gate-house-2&amp;large=1"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700" y="200475"/>
            <a:ext cx="6617420" cy="572700"/>
          </a:xfrm>
        </p:spPr>
        <p:txBody>
          <a:bodyPr rtlCol="0">
            <a:normAutofit fontScale="90000"/>
          </a:bodyPr>
          <a:lstStyle/>
          <a:p>
            <a:pPr rtl="0"/>
            <a:r>
              <a:rPr lang="es-ES" dirty="0"/>
              <a:t>INTRODUCCIÓN A LAS SERIES DE TIEMPO</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399627" y="1762919"/>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852613"/>
            <a:ext cx="3651250" cy="2540000"/>
          </a:xfrm>
        </p:spPr>
        <p:txBody>
          <a:bodyPr>
            <a:normAutofit fontScale="92500" lnSpcReduction="20000"/>
          </a:bodyPr>
          <a:lstStyle/>
          <a:p>
            <a:pPr marL="0" indent="0" algn="ctr">
              <a:buNone/>
            </a:pPr>
            <a:r>
              <a:rPr lang="es-ES" i="1" dirty="0"/>
              <a:t>“Una serie de tiempo es una colección de observaciones de una característica particular, efectuadas en sucesivos momentos del tiempo, ordenadas y equidistantes cronológicamente”</a:t>
            </a:r>
          </a:p>
          <a:p>
            <a:pPr marL="0" indent="0" algn="ctr">
              <a:buNone/>
            </a:pPr>
            <a:endParaRPr lang="es-ES" sz="1500" dirty="0"/>
          </a:p>
          <a:p>
            <a:pPr marL="0" indent="0" algn="r">
              <a:buNone/>
            </a:pPr>
            <a:r>
              <a:rPr lang="es-ES" dirty="0"/>
              <a:t>(</a:t>
            </a:r>
            <a:r>
              <a:rPr lang="es-ES" dirty="0" err="1"/>
              <a:t>Brockwell</a:t>
            </a:r>
            <a:r>
              <a:rPr lang="es-ES" dirty="0"/>
              <a:t> y Davis, 2016)</a:t>
            </a:r>
          </a:p>
        </p:txBody>
      </p:sp>
    </p:spTree>
    <p:extLst>
      <p:ext uri="{BB962C8B-B14F-4D97-AF65-F5344CB8AC3E}">
        <p14:creationId xmlns:p14="http://schemas.microsoft.com/office/powerpoint/2010/main" val="497607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A58BBD1-043B-D8ED-0046-60532AF9D9F8}"/>
              </a:ext>
            </a:extLst>
          </p:cNvPr>
          <p:cNvSpPr txBox="1">
            <a:spLocks/>
          </p:cNvSpPr>
          <p:nvPr/>
        </p:nvSpPr>
        <p:spPr>
          <a:xfrm>
            <a:off x="525976" y="748145"/>
            <a:ext cx="8051006" cy="302375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buFont typeface="Wingdings" panose="05000000000000000000" pitchFamily="2" charset="2"/>
              <a:buChar char="Ø"/>
            </a:pPr>
            <a:endParaRPr lang="es-ES" dirty="0">
              <a:solidFill>
                <a:schemeClr val="tx1"/>
              </a:solidFill>
            </a:endParaRPr>
          </a:p>
          <a:p>
            <a:pPr algn="just">
              <a:buFont typeface="Wingdings" panose="05000000000000000000" pitchFamily="2" charset="2"/>
              <a:buChar char="Ø"/>
            </a:pPr>
            <a:r>
              <a:rPr lang="es-ES" dirty="0">
                <a:solidFill>
                  <a:schemeClr val="tx1"/>
                </a:solidFill>
              </a:rPr>
              <a:t>Taxis: con frecuencia anual, representa el número de taxis en circulación.</a:t>
            </a:r>
          </a:p>
          <a:p>
            <a:pPr algn="just">
              <a:buFont typeface="Wingdings" panose="05000000000000000000" pitchFamily="2" charset="2"/>
              <a:buChar char="Ø"/>
            </a:pPr>
            <a:r>
              <a:rPr lang="es-ES" dirty="0">
                <a:solidFill>
                  <a:schemeClr val="tx1"/>
                </a:solidFill>
              </a:rPr>
              <a:t>Precio Apertura: con frecuencia diaria, representa el precio de la acción de una empresa.</a:t>
            </a:r>
          </a:p>
          <a:p>
            <a:pPr algn="just">
              <a:buFont typeface="Wingdings" panose="05000000000000000000" pitchFamily="2" charset="2"/>
              <a:buChar char="Ø"/>
            </a:pPr>
            <a:r>
              <a:rPr lang="es-ES" dirty="0">
                <a:solidFill>
                  <a:schemeClr val="tx1"/>
                </a:solidFill>
              </a:rPr>
              <a:t>Desempleo: con frecuencia trimestral, representa la tasa de desempleo de individuos menores de 25 años.</a:t>
            </a:r>
          </a:p>
          <a:p>
            <a:pPr algn="just">
              <a:buFont typeface="Wingdings" panose="05000000000000000000" pitchFamily="2" charset="2"/>
              <a:buChar char="Ø"/>
            </a:pPr>
            <a:r>
              <a:rPr lang="es-ES" dirty="0">
                <a:solidFill>
                  <a:schemeClr val="tx1"/>
                </a:solidFill>
              </a:rPr>
              <a:t>Consumo eléctrico: con frecuencia horaria, representa el consumo en MW hora.</a:t>
            </a:r>
          </a:p>
        </p:txBody>
      </p:sp>
    </p:spTree>
    <p:extLst>
      <p:ext uri="{BB962C8B-B14F-4D97-AF65-F5344CB8AC3E}">
        <p14:creationId xmlns:p14="http://schemas.microsoft.com/office/powerpoint/2010/main" val="205752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Autofit/>
          </a:bodyPr>
          <a:lstStyle/>
          <a:p>
            <a:pPr>
              <a:buClr>
                <a:srgbClr val="004987"/>
              </a:buClr>
            </a:pPr>
            <a:r>
              <a:rPr lang="es-ES" sz="2700" dirty="0">
                <a:solidFill>
                  <a:srgbClr val="004987"/>
                </a:solidFill>
              </a:rPr>
              <a:t>COMPONENTES DE UNA SERIE DE TIEMPO</a:t>
            </a:r>
          </a:p>
        </p:txBody>
      </p:sp>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4932165" y="1969014"/>
            <a:ext cx="3651250" cy="2540000"/>
          </a:xfrm>
        </p:spPr>
        <p:txBody>
          <a:bodyPr>
            <a:normAutofit fontScale="62500" lnSpcReduction="20000"/>
          </a:bodyPr>
          <a:lstStyle/>
          <a:p>
            <a:pPr algn="just"/>
            <a:r>
              <a:rPr lang="es-ES" dirty="0"/>
              <a:t>Tendencia (</a:t>
            </a:r>
            <a:r>
              <a:rPr lang="es-ES" dirty="0" err="1"/>
              <a:t>Trend</a:t>
            </a:r>
            <a:r>
              <a:rPr lang="es-ES" dirty="0"/>
              <a:t>): Indica la evolución de la variable a largo plazo.</a:t>
            </a:r>
          </a:p>
          <a:p>
            <a:pPr algn="just"/>
            <a:r>
              <a:rPr lang="es-ES" dirty="0"/>
              <a:t>Estacionalidad (</a:t>
            </a:r>
            <a:r>
              <a:rPr lang="es-ES" dirty="0" err="1"/>
              <a:t>Seasonality</a:t>
            </a:r>
            <a:r>
              <a:rPr lang="es-ES" dirty="0"/>
              <a:t>): Muestra el movimiento periódico a corto plazo dentro de un mismo ciclo.</a:t>
            </a:r>
          </a:p>
          <a:p>
            <a:pPr algn="just"/>
            <a:r>
              <a:rPr lang="es-ES" dirty="0"/>
              <a:t>Ciclo (</a:t>
            </a:r>
            <a:r>
              <a:rPr lang="es-ES" dirty="0" err="1"/>
              <a:t>Cycle</a:t>
            </a:r>
            <a:r>
              <a:rPr lang="es-ES" dirty="0"/>
              <a:t>): Recoge las oscilaciones periódicas de la variable.</a:t>
            </a:r>
          </a:p>
          <a:p>
            <a:pPr algn="just"/>
            <a:r>
              <a:rPr lang="es-ES" dirty="0"/>
              <a:t>Aleatoriedad (</a:t>
            </a:r>
            <a:r>
              <a:rPr lang="es-ES" dirty="0" err="1"/>
              <a:t>Random</a:t>
            </a:r>
            <a:r>
              <a:rPr lang="es-ES" dirty="0"/>
              <a:t>): Variaciones aleatorias o estocásticas en los datos que no pueden explicarse por la tendencia, la estacionalidad o los ciclos.</a:t>
            </a:r>
          </a:p>
        </p:txBody>
      </p:sp>
      <p:pic>
        <p:nvPicPr>
          <p:cNvPr id="8" name="Marcador de contenido 4">
            <a:extLst>
              <a:ext uri="{FF2B5EF4-FFF2-40B4-BE49-F238E27FC236}">
                <a16:creationId xmlns:a16="http://schemas.microsoft.com/office/drawing/2014/main" id="{0C475BDD-9CBF-FC2E-1605-C7E0509FE4C8}"/>
              </a:ext>
              <a:ext uri="{C183D7F6-B498-43B3-948B-1728B52AA6E4}">
                <adec:decorative xmlns:adec="http://schemas.microsoft.com/office/drawing/2017/decorative" val="0"/>
              </a:ext>
            </a:extLst>
          </p:cNvPr>
          <p:cNvPicPr>
            <a:picLocks noGrp="1" noChangeAspect="1"/>
          </p:cNvPicPr>
          <p:nvPr>
            <p:ph sz="half" idx="4294967295"/>
          </p:nvPr>
        </p:nvPicPr>
        <p:blipFill>
          <a:blip r:embed="rId3"/>
          <a:stretch>
            <a:fillRect/>
          </a:stretch>
        </p:blipFill>
        <p:spPr>
          <a:xfrm>
            <a:off x="410980" y="1538786"/>
            <a:ext cx="4067175" cy="2236788"/>
          </a:xfrm>
          <a:prstGeom prst="rect">
            <a:avLst/>
          </a:prstGeom>
        </p:spPr>
      </p:pic>
      <p:sp>
        <p:nvSpPr>
          <p:cNvPr id="15" name="CuadroTexto 14">
            <a:extLst>
              <a:ext uri="{FF2B5EF4-FFF2-40B4-BE49-F238E27FC236}">
                <a16:creationId xmlns:a16="http://schemas.microsoft.com/office/drawing/2014/main" id="{77E569E8-9179-FD19-24A8-50B1BFACC3CC}"/>
              </a:ext>
            </a:extLst>
          </p:cNvPr>
          <p:cNvSpPr txBox="1"/>
          <p:nvPr/>
        </p:nvSpPr>
        <p:spPr>
          <a:xfrm>
            <a:off x="560585" y="4278182"/>
            <a:ext cx="3767967" cy="230832"/>
          </a:xfrm>
          <a:prstGeom prst="rect">
            <a:avLst/>
          </a:prstGeom>
          <a:noFill/>
        </p:spPr>
        <p:txBody>
          <a:bodyPr wrap="square" rtlCol="0">
            <a:spAutoFit/>
          </a:bodyPr>
          <a:lstStyle/>
          <a:p>
            <a:pPr algn="ctr"/>
            <a:r>
              <a:rPr lang="es-CL" sz="900" i="1" dirty="0">
                <a:latin typeface="Arial" panose="020B0604020202020204" pitchFamily="34" charset="0"/>
                <a:ea typeface="Calibri" panose="020F0502020204030204" pitchFamily="34" charset="0"/>
              </a:rPr>
              <a:t>Componentes de una serie de tiempo. Sapag (1998)</a:t>
            </a:r>
            <a:endParaRPr lang="es-ES" sz="900" i="1" dirty="0"/>
          </a:p>
        </p:txBody>
      </p:sp>
    </p:spTree>
    <p:extLst>
      <p:ext uri="{BB962C8B-B14F-4D97-AF65-F5344CB8AC3E}">
        <p14:creationId xmlns:p14="http://schemas.microsoft.com/office/powerpoint/2010/main" val="127459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664368" y="1149547"/>
            <a:ext cx="7815263" cy="2797175"/>
          </a:xfrm>
        </p:spPr>
        <p:txBody>
          <a:bodyPr>
            <a:normAutofit fontScale="85000" lnSpcReduction="10000"/>
          </a:bodyPr>
          <a:lstStyle/>
          <a:p>
            <a:pPr marL="0" indent="0" algn="just">
              <a:buNone/>
            </a:pPr>
            <a:r>
              <a:rPr lang="es-ES" b="1" dirty="0"/>
              <a:t>TENDENCIA (TREND)</a:t>
            </a:r>
          </a:p>
          <a:p>
            <a:pPr marL="0" indent="0" algn="just">
              <a:buNone/>
            </a:pPr>
            <a:endParaRPr lang="es-ES" b="1" dirty="0"/>
          </a:p>
          <a:p>
            <a:pPr algn="just"/>
            <a:r>
              <a:rPr lang="es-ES" dirty="0"/>
              <a:t>La tendencia en una serie de tiempo se refiere a la dirección general del comportamiento de los datos a lo largo del tiempo. </a:t>
            </a:r>
          </a:p>
          <a:p>
            <a:pPr algn="just"/>
            <a:r>
              <a:rPr lang="es-ES" dirty="0"/>
              <a:t>Representa el patrón a largo plazo de crecimiento, declive o estabilidad en los datos, ignorando las fluctuaciones de corto plazo, estacionales o aleatorias. </a:t>
            </a:r>
          </a:p>
          <a:p>
            <a:pPr algn="just"/>
            <a:r>
              <a:rPr lang="es-ES" dirty="0"/>
              <a:t>Identificar la tendencia es fundamental para comprender la evolución de la serie de tiempo y puede proporcionar información valiosa sobre las fuerzas subyacentes que impulsan el comportamiento observado.</a:t>
            </a:r>
          </a:p>
          <a:p>
            <a:pPr algn="just"/>
            <a:endParaRPr lang="es-ES" dirty="0"/>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408798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pic>
        <p:nvPicPr>
          <p:cNvPr id="8" name="Marcador de contenido 6">
            <a:extLst>
              <a:ext uri="{FF2B5EF4-FFF2-40B4-BE49-F238E27FC236}">
                <a16:creationId xmlns:a16="http://schemas.microsoft.com/office/drawing/2014/main" id="{F698D94F-C992-BFAC-FA27-7060059E2A9E}"/>
              </a:ext>
            </a:extLst>
          </p:cNvPr>
          <p:cNvPicPr>
            <a:picLocks noGrp="1" noChangeAspect="1"/>
          </p:cNvPicPr>
          <p:nvPr>
            <p:ph idx="4294967295"/>
          </p:nvPr>
        </p:nvPicPr>
        <p:blipFill>
          <a:blip r:embed="rId2"/>
          <a:stretch>
            <a:fillRect/>
          </a:stretch>
        </p:blipFill>
        <p:spPr>
          <a:xfrm>
            <a:off x="2493169" y="1523578"/>
            <a:ext cx="4157662" cy="2149475"/>
          </a:xfrm>
        </p:spPr>
      </p:pic>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numero de Taxis en circulación por año. En esta se puede ver claramente una tendencia lineal creciente.</a:t>
            </a:r>
          </a:p>
        </p:txBody>
      </p:sp>
      <p:cxnSp>
        <p:nvCxnSpPr>
          <p:cNvPr id="10" name="Conector recto de flecha 9">
            <a:extLst>
              <a:ext uri="{FF2B5EF4-FFF2-40B4-BE49-F238E27FC236}">
                <a16:creationId xmlns:a16="http://schemas.microsoft.com/office/drawing/2014/main" id="{1FCCF72C-0099-90FD-5671-16DED3718CDB}"/>
              </a:ext>
            </a:extLst>
          </p:cNvPr>
          <p:cNvCxnSpPr>
            <a:cxnSpLocks/>
          </p:cNvCxnSpPr>
          <p:nvPr/>
        </p:nvCxnSpPr>
        <p:spPr>
          <a:xfrm flipV="1">
            <a:off x="3036094" y="2110123"/>
            <a:ext cx="3376184" cy="683084"/>
          </a:xfrm>
          <a:prstGeom prst="straightConnector1">
            <a:avLst/>
          </a:prstGeom>
          <a:ln w="38100">
            <a:solidFill>
              <a:srgbClr val="CC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62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435894" y="1233297"/>
            <a:ext cx="7815263" cy="3022600"/>
          </a:xfrm>
        </p:spPr>
        <p:txBody>
          <a:bodyPr>
            <a:normAutofit fontScale="85000" lnSpcReduction="20000"/>
          </a:bodyPr>
          <a:lstStyle/>
          <a:p>
            <a:pPr marL="0" indent="0" algn="just">
              <a:buNone/>
            </a:pPr>
            <a:r>
              <a:rPr lang="es-ES" b="1" dirty="0"/>
              <a:t>ESTACIONALIDAD (SEASONALITY)</a:t>
            </a:r>
          </a:p>
          <a:p>
            <a:pPr marL="0" indent="0" algn="just">
              <a:buNone/>
            </a:pPr>
            <a:endParaRPr lang="es-ES" b="1" dirty="0"/>
          </a:p>
          <a:p>
            <a:pPr algn="just"/>
            <a:r>
              <a:rPr lang="es-ES" dirty="0"/>
              <a:t>La estacionalidad en una serie de tiempo se refiere a variaciones periódicas y recurrentes que ocurren en un ciclo fijo y predecible dentro de un período específico, como días, semanas, meses o años.</a:t>
            </a:r>
          </a:p>
          <a:p>
            <a:pPr algn="just"/>
            <a:r>
              <a:rPr lang="es-ES" dirty="0"/>
              <a:t>Estas variaciones están influenciadas por factores estacionales, como las estaciones del año, días festivos, días de la semana o eventos recurrentes que ocurren regularmente en ciertos momentos del año.</a:t>
            </a:r>
          </a:p>
          <a:p>
            <a:pPr algn="just"/>
            <a:r>
              <a:rPr lang="es-ES" dirty="0"/>
              <a:t>Identificar y comprender la estacionalidad es crucial en el análisis de series de tiempo, ya que proporciona información sobre patrones de comportamiento repetitivos que pueden afectar las tendencias y los pronósticos a corto y mediano plazo.</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1358634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turistas en España. En esta serie de turistas mensuales se puede ver claramente la pauta estacional.</a:t>
            </a:r>
          </a:p>
        </p:txBody>
      </p:sp>
      <p:pic>
        <p:nvPicPr>
          <p:cNvPr id="7" name="Imagen 6">
            <a:extLst>
              <a:ext uri="{FF2B5EF4-FFF2-40B4-BE49-F238E27FC236}">
                <a16:creationId xmlns:a16="http://schemas.microsoft.com/office/drawing/2014/main" id="{E4539E06-8C10-7FA9-5646-FCFE7C316F1C}"/>
              </a:ext>
            </a:extLst>
          </p:cNvPr>
          <p:cNvPicPr>
            <a:picLocks noChangeAspect="1"/>
          </p:cNvPicPr>
          <p:nvPr/>
        </p:nvPicPr>
        <p:blipFill>
          <a:blip r:embed="rId2"/>
          <a:stretch>
            <a:fillRect/>
          </a:stretch>
        </p:blipFill>
        <p:spPr>
          <a:xfrm>
            <a:off x="2036943" y="1636187"/>
            <a:ext cx="4656971" cy="2619710"/>
          </a:xfrm>
          <a:prstGeom prst="rect">
            <a:avLst/>
          </a:prstGeom>
        </p:spPr>
      </p:pic>
    </p:spTree>
    <p:extLst>
      <p:ext uri="{BB962C8B-B14F-4D97-AF65-F5344CB8AC3E}">
        <p14:creationId xmlns:p14="http://schemas.microsoft.com/office/powerpoint/2010/main" val="338465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435894" y="1157727"/>
            <a:ext cx="7815263" cy="3022600"/>
          </a:xfrm>
        </p:spPr>
        <p:txBody>
          <a:bodyPr>
            <a:normAutofit fontScale="85000" lnSpcReduction="20000"/>
          </a:bodyPr>
          <a:lstStyle/>
          <a:p>
            <a:pPr marL="0" indent="0" algn="just">
              <a:buNone/>
            </a:pPr>
            <a:r>
              <a:rPr lang="es-ES" b="1" dirty="0"/>
              <a:t>CICLO (CYCLE)</a:t>
            </a:r>
          </a:p>
          <a:p>
            <a:pPr marL="0" indent="0" algn="just">
              <a:buNone/>
            </a:pPr>
            <a:endParaRPr lang="es-ES" b="1" dirty="0"/>
          </a:p>
          <a:p>
            <a:pPr algn="just"/>
            <a:r>
              <a:rPr lang="es-ES" dirty="0"/>
              <a:t>Los ciclos en una serie de tiempo representan fluctuaciones no periódicas pero repetitivas que ocurren a lo largo del tiempo y que no están asociadas con factores estacionales.</a:t>
            </a:r>
          </a:p>
          <a:p>
            <a:pPr algn="just"/>
            <a:r>
              <a:rPr lang="es-ES" dirty="0"/>
              <a:t>A diferencia de la estacionalidad, que sigue un patrón regular y predecible en intervalos específicos, los ciclos pueden tener una duración variable y no están necesariamente ligados a eventos estacionales o calendario.</a:t>
            </a:r>
          </a:p>
          <a:p>
            <a:pPr algn="just"/>
            <a:r>
              <a:rPr lang="es-ES" dirty="0"/>
              <a:t>Los ciclos pueden tener una duración que varía desde unos pocos meses hasta varios años o incluso décadas. Estos ciclos pueden representar fenómenos económicos como ciclos de negocios, ciclos inmobiliarios o ciclos de inversión que siguen patrones recurrentes, pero no necesariamente predecibles.</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395704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689317" y="1310481"/>
            <a:ext cx="7650163" cy="2522537"/>
          </a:xfrm>
        </p:spPr>
        <p:txBody>
          <a:bodyPr>
            <a:normAutofit fontScale="77500" lnSpcReduction="20000"/>
          </a:bodyPr>
          <a:lstStyle/>
          <a:p>
            <a:pPr marL="0" indent="0" algn="just">
              <a:buNone/>
            </a:pPr>
            <a:r>
              <a:rPr lang="es-ES" b="1" dirty="0"/>
              <a:t>ALEATORIEDAD (RANDOM)</a:t>
            </a:r>
          </a:p>
          <a:p>
            <a:pPr marL="0" indent="0" algn="just">
              <a:buNone/>
            </a:pPr>
            <a:endParaRPr lang="es-ES" b="1" dirty="0"/>
          </a:p>
          <a:p>
            <a:pPr algn="just"/>
            <a:r>
              <a:rPr lang="es-ES" dirty="0"/>
              <a:t>La aleatoriedad en una serie de tiempo se refiere a las fluctuaciones impredecibles y no sistemáticas que no pueden explicarse por la tendencia, la estacionalidad o los ciclos.</a:t>
            </a:r>
          </a:p>
          <a:p>
            <a:pPr algn="just"/>
            <a:r>
              <a:rPr lang="es-ES" dirty="0"/>
              <a:t>Estas fluctuaciones aleatorias son inevitables en muchos fenómenos naturales y humanos.</a:t>
            </a:r>
          </a:p>
          <a:p>
            <a:pPr algn="just"/>
            <a:r>
              <a:rPr lang="es-ES" dirty="0"/>
              <a:t>Pueden deberse a una variedad de factores, como el azar, la variabilidad inherente, errores de medición o el ruido en los datos.</a:t>
            </a:r>
          </a:p>
          <a:p>
            <a:pPr algn="just"/>
            <a:r>
              <a:rPr lang="es-ES" dirty="0"/>
              <a:t>Estas fluctuaciones son impredecibles y no pueden ser modeladas directamente.</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2834785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MODELOS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504825" y="1609920"/>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084787" y="1699614"/>
            <a:ext cx="3651250" cy="2540000"/>
          </a:xfrm>
        </p:spPr>
        <p:txBody>
          <a:bodyPr>
            <a:normAutofit fontScale="85000" lnSpcReduction="20000"/>
          </a:bodyPr>
          <a:lstStyle/>
          <a:p>
            <a:pPr marL="0" indent="0" algn="ctr">
              <a:buNone/>
            </a:pPr>
            <a:r>
              <a:rPr lang="es-ES" i="1" dirty="0"/>
              <a:t>“Un modelo estocástico es un marco matemático que describe un sistema o fenómeno que exhibe cierto grado de aleatoriedad o incertidumbre en su comportamiento. Estos modelos se utilizan para representar procesos en los que las variables involucradas evolucionan de manera probabilística en lugar de seguir un patrón determinístico fijo.”</a:t>
            </a:r>
            <a:endParaRPr lang="es-ES" dirty="0"/>
          </a:p>
        </p:txBody>
      </p:sp>
    </p:spTree>
    <p:extLst>
      <p:ext uri="{BB962C8B-B14F-4D97-AF65-F5344CB8AC3E}">
        <p14:creationId xmlns:p14="http://schemas.microsoft.com/office/powerpoint/2010/main" val="224952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graphicFrame>
        <p:nvGraphicFramePr>
          <p:cNvPr id="13" name="Marcador de contenido 2">
            <a:extLst>
              <a:ext uri="{FF2B5EF4-FFF2-40B4-BE49-F238E27FC236}">
                <a16:creationId xmlns:a16="http://schemas.microsoft.com/office/drawing/2014/main" id="{123314D8-74FF-387E-2BC6-80C95B7916F0}"/>
              </a:ext>
            </a:extLst>
          </p:cNvPr>
          <p:cNvGraphicFramePr>
            <a:graphicFrameLocks noGrp="1"/>
          </p:cNvGraphicFramePr>
          <p:nvPr>
            <p:ph idx="4294967295"/>
            <p:extLst>
              <p:ext uri="{D42A27DB-BD31-4B8C-83A1-F6EECF244321}">
                <p14:modId xmlns:p14="http://schemas.microsoft.com/office/powerpoint/2010/main" val="644996171"/>
              </p:ext>
            </p:extLst>
          </p:nvPr>
        </p:nvGraphicFramePr>
        <p:xfrm>
          <a:off x="0" y="1118382"/>
          <a:ext cx="8272463" cy="3802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34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311700" y="613648"/>
            <a:ext cx="5613000" cy="572700"/>
          </a:xfrm>
        </p:spPr>
        <p:txBody>
          <a:bodyPr anchor="b">
            <a:noAutofit/>
          </a:bodyPr>
          <a:lstStyle/>
          <a:p>
            <a:pPr>
              <a:buClr>
                <a:srgbClr val="004987"/>
              </a:buClr>
            </a:pPr>
            <a:r>
              <a:rPr lang="es-ES" sz="2700" dirty="0">
                <a:solidFill>
                  <a:srgbClr val="004987"/>
                </a:solidFill>
              </a:rPr>
              <a:t>INTRODUCCIÓN A LAS SERIES DE TIEMPO</a:t>
            </a:r>
          </a:p>
        </p:txBody>
      </p:sp>
      <p:graphicFrame>
        <p:nvGraphicFramePr>
          <p:cNvPr id="8" name="Marcador de contenido 5">
            <a:extLst>
              <a:ext uri="{FF2B5EF4-FFF2-40B4-BE49-F238E27FC236}">
                <a16:creationId xmlns:a16="http://schemas.microsoft.com/office/drawing/2014/main" id="{496DE4C2-BF71-E04C-C013-82A7F36E10C3}"/>
              </a:ext>
            </a:extLst>
          </p:cNvPr>
          <p:cNvGraphicFramePr>
            <a:graphicFrameLocks noGrp="1"/>
          </p:cNvGraphicFramePr>
          <p:nvPr>
            <p:ph idx="4294967295"/>
            <p:extLst>
              <p:ext uri="{D42A27DB-BD31-4B8C-83A1-F6EECF244321}">
                <p14:modId xmlns:p14="http://schemas.microsoft.com/office/powerpoint/2010/main" val="247657668"/>
              </p:ext>
            </p:extLst>
          </p:nvPr>
        </p:nvGraphicFramePr>
        <p:xfrm>
          <a:off x="311700" y="1608031"/>
          <a:ext cx="8270875" cy="2759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88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4294967295"/>
          </p:nvPr>
        </p:nvSpPr>
        <p:spPr>
          <a:xfrm>
            <a:off x="28800" y="1423181"/>
            <a:ext cx="8272463" cy="477838"/>
          </a:xfrm>
        </p:spPr>
        <p:txBody>
          <a:bodyPr>
            <a:normAutofit fontScale="85000" lnSpcReduction="10000"/>
          </a:bodyPr>
          <a:lstStyle/>
          <a:p>
            <a:pPr marL="0" indent="0" algn="just">
              <a:buNone/>
            </a:pPr>
            <a:r>
              <a:rPr lang="es-ES" dirty="0">
                <a:solidFill>
                  <a:schemeClr val="tx1"/>
                </a:solidFill>
              </a:rPr>
              <a:t>Los modelos estocásticos más utilizados para modelar series de tiempo son:</a:t>
            </a:r>
          </a:p>
        </p:txBody>
      </p:sp>
      <p:graphicFrame>
        <p:nvGraphicFramePr>
          <p:cNvPr id="19" name="Marcador de contenido 2">
            <a:extLst>
              <a:ext uri="{FF2B5EF4-FFF2-40B4-BE49-F238E27FC236}">
                <a16:creationId xmlns:a16="http://schemas.microsoft.com/office/drawing/2014/main" id="{1CEA700E-2968-071E-25CF-D4FB00DFC8D6}"/>
              </a:ext>
            </a:extLst>
          </p:cNvPr>
          <p:cNvGraphicFramePr>
            <a:graphicFrameLocks/>
          </p:cNvGraphicFramePr>
          <p:nvPr>
            <p:extLst>
              <p:ext uri="{D42A27DB-BD31-4B8C-83A1-F6EECF244321}">
                <p14:modId xmlns:p14="http://schemas.microsoft.com/office/powerpoint/2010/main" val="4170628559"/>
              </p:ext>
            </p:extLst>
          </p:nvPr>
        </p:nvGraphicFramePr>
        <p:xfrm>
          <a:off x="418531" y="2169426"/>
          <a:ext cx="7965830" cy="1865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409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0029" cy="572700"/>
          </a:xfrm>
        </p:spPr>
        <p:txBody>
          <a:bodyPr rtlCol="0">
            <a:normAutofit fontScale="90000"/>
          </a:bodyPr>
          <a:lstStyle/>
          <a:p>
            <a:pPr lvl="0">
              <a:lnSpc>
                <a:spcPct val="100000"/>
              </a:lnSpc>
              <a:defRPr cap="all"/>
            </a:pPr>
            <a:r>
              <a:rPr lang="en-US" sz="2400" cap="all" dirty="0"/>
              <a:t>REDES NEURONALES </a:t>
            </a:r>
            <a:r>
              <a:rPr lang="es-CL" sz="2400" cap="all" dirty="0" err="1"/>
              <a:t>ReCURRENTES</a:t>
            </a:r>
            <a:r>
              <a:rPr lang="en-US" sz="2400" cap="all" dirty="0"/>
              <a:t> (RNN)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89317" y="1595853"/>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4972245" y="1775241"/>
            <a:ext cx="3651250" cy="2540000"/>
          </a:xfrm>
        </p:spPr>
        <p:txBody>
          <a:bodyPr>
            <a:normAutofit fontScale="70000" lnSpcReduction="20000"/>
          </a:bodyPr>
          <a:lstStyle/>
          <a:p>
            <a:pPr marL="0" indent="0" algn="ctr">
              <a:buNone/>
            </a:pPr>
            <a:r>
              <a:rPr lang="es-ES" i="1" dirty="0"/>
              <a:t>“Las RNN (Redes Neuronales Recurrentes) son un tipo de arquitectura de redes neuronales artificiales diseñadas para procesar datos secuenciales o temporales. A diferencia de las redes neuronales tradicionales, que procesan datos de entrada de manera independiente, las RNN tienen conexiones recursivas que les permiten mantener y usar información sobre eventos anteriores en una secuencia.”</a:t>
            </a:r>
          </a:p>
        </p:txBody>
      </p:sp>
    </p:spTree>
    <p:extLst>
      <p:ext uri="{BB962C8B-B14F-4D97-AF65-F5344CB8AC3E}">
        <p14:creationId xmlns:p14="http://schemas.microsoft.com/office/powerpoint/2010/main" val="241222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B4D76720-A6EB-9298-C3C5-1875A114EEDD}"/>
              </a:ext>
            </a:extLst>
          </p:cNvPr>
          <p:cNvGraphicFramePr>
            <a:graphicFrameLocks noGrp="1"/>
          </p:cNvGraphicFramePr>
          <p:nvPr>
            <p:ph idx="4294967295"/>
            <p:extLst>
              <p:ext uri="{D42A27DB-BD31-4B8C-83A1-F6EECF244321}">
                <p14:modId xmlns:p14="http://schemas.microsoft.com/office/powerpoint/2010/main" val="2553763781"/>
              </p:ext>
            </p:extLst>
          </p:nvPr>
        </p:nvGraphicFramePr>
        <p:xfrm>
          <a:off x="112541" y="929640"/>
          <a:ext cx="8270875" cy="275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4592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3FFD28D-85CB-7E84-AB3F-33D4EB5EE9CB}"/>
              </a:ext>
            </a:extLst>
          </p:cNvPr>
          <p:cNvGraphicFramePr>
            <a:graphicFrameLocks noGrp="1"/>
          </p:cNvGraphicFramePr>
          <p:nvPr>
            <p:ph idx="4294967295"/>
            <p:extLst>
              <p:ext uri="{D42A27DB-BD31-4B8C-83A1-F6EECF244321}">
                <p14:modId xmlns:p14="http://schemas.microsoft.com/office/powerpoint/2010/main" val="988458021"/>
              </p:ext>
            </p:extLst>
          </p:nvPr>
        </p:nvGraphicFramePr>
        <p:xfrm>
          <a:off x="499403" y="1815148"/>
          <a:ext cx="8272462" cy="1568132"/>
        </p:xfrm>
        <a:graphic>
          <a:graphicData uri="http://schemas.openxmlformats.org/drawingml/2006/table">
            <a:tbl>
              <a:tblPr>
                <a:tableStyleId>{69CF1AB2-1976-4502-BF36-3FF5EA218861}</a:tableStyleId>
              </a:tblPr>
              <a:tblGrid>
                <a:gridCol w="4136231">
                  <a:extLst>
                    <a:ext uri="{9D8B030D-6E8A-4147-A177-3AD203B41FA5}">
                      <a16:colId xmlns:a16="http://schemas.microsoft.com/office/drawing/2014/main" val="2466266742"/>
                    </a:ext>
                  </a:extLst>
                </a:gridCol>
                <a:gridCol w="4136231">
                  <a:extLst>
                    <a:ext uri="{9D8B030D-6E8A-4147-A177-3AD203B41FA5}">
                      <a16:colId xmlns:a16="http://schemas.microsoft.com/office/drawing/2014/main" val="3088508906"/>
                    </a:ext>
                  </a:extLst>
                </a:gridCol>
              </a:tblGrid>
              <a:tr h="392033">
                <a:tc>
                  <a:txBody>
                    <a:bodyPr/>
                    <a:lstStyle/>
                    <a:p>
                      <a:r>
                        <a:rPr lang="es-CL" sz="1100" b="1" dirty="0">
                          <a:effectLst/>
                        </a:rPr>
                        <a:t>Red neuronal clásica</a:t>
                      </a:r>
                      <a:endParaRPr lang="es-CL" sz="1100" dirty="0">
                        <a:effectLst/>
                      </a:endParaRPr>
                    </a:p>
                  </a:txBody>
                  <a:tcPr marL="68580" marR="68580" marT="34290" marB="34290" anchor="ctr"/>
                </a:tc>
                <a:tc>
                  <a:txBody>
                    <a:bodyPr/>
                    <a:lstStyle/>
                    <a:p>
                      <a:r>
                        <a:rPr lang="es-CL" sz="1100" b="1" dirty="0">
                          <a:effectLst/>
                        </a:rPr>
                        <a:t>Red neuronal recurrente</a:t>
                      </a:r>
                      <a:endParaRPr lang="es-CL" sz="1100" dirty="0">
                        <a:effectLst/>
                      </a:endParaRPr>
                    </a:p>
                  </a:txBody>
                  <a:tcPr marL="68580" marR="68580" marT="34290" marB="34290" anchor="ctr"/>
                </a:tc>
                <a:extLst>
                  <a:ext uri="{0D108BD9-81ED-4DB2-BD59-A6C34878D82A}">
                    <a16:rowId xmlns:a16="http://schemas.microsoft.com/office/drawing/2014/main" val="19898904"/>
                  </a:ext>
                </a:extLst>
              </a:tr>
              <a:tr h="392033">
                <a:tc>
                  <a:txBody>
                    <a:bodyPr/>
                    <a:lstStyle/>
                    <a:p>
                      <a:r>
                        <a:rPr lang="es-MX" sz="1100">
                          <a:effectLst/>
                        </a:rPr>
                        <a:t>Los vectores de entrada producen vectores de salida</a:t>
                      </a:r>
                    </a:p>
                  </a:txBody>
                  <a:tcPr marL="68580" marR="68580" marT="34290" marB="34290" anchor="ctr">
                    <a:noFill/>
                  </a:tcPr>
                </a:tc>
                <a:tc>
                  <a:txBody>
                    <a:bodyPr/>
                    <a:lstStyle/>
                    <a:p>
                      <a:r>
                        <a:rPr lang="es-MX" sz="1100">
                          <a:effectLst/>
                        </a:rPr>
                        <a:t>Tratan datos secuenciales de forma eficiente</a:t>
                      </a:r>
                    </a:p>
                  </a:txBody>
                  <a:tcPr marL="68580" marR="68580" marT="34290" marB="34290" anchor="ctr">
                    <a:noFill/>
                  </a:tcPr>
                </a:tc>
                <a:extLst>
                  <a:ext uri="{0D108BD9-81ED-4DB2-BD59-A6C34878D82A}">
                    <a16:rowId xmlns:a16="http://schemas.microsoft.com/office/drawing/2014/main" val="1080103967"/>
                  </a:ext>
                </a:extLst>
              </a:tr>
              <a:tr h="392033">
                <a:tc>
                  <a:txBody>
                    <a:bodyPr/>
                    <a:lstStyle/>
                    <a:p>
                      <a:r>
                        <a:rPr lang="es-MX" sz="1100">
                          <a:effectLst/>
                        </a:rPr>
                        <a:t>No mezclan información entre ejecuciones</a:t>
                      </a:r>
                    </a:p>
                  </a:txBody>
                  <a:tcPr marL="68580" marR="68580" marT="34290" marB="34290" anchor="ctr">
                    <a:noFill/>
                  </a:tcPr>
                </a:tc>
                <a:tc>
                  <a:txBody>
                    <a:bodyPr/>
                    <a:lstStyle/>
                    <a:p>
                      <a:r>
                        <a:rPr lang="es-MX" sz="1100">
                          <a:effectLst/>
                        </a:rPr>
                        <a:t>Recuerdan las salidas anteriores como entrada</a:t>
                      </a:r>
                    </a:p>
                  </a:txBody>
                  <a:tcPr marL="68580" marR="68580" marT="34290" marB="34290" anchor="ctr">
                    <a:noFill/>
                  </a:tcPr>
                </a:tc>
                <a:extLst>
                  <a:ext uri="{0D108BD9-81ED-4DB2-BD59-A6C34878D82A}">
                    <a16:rowId xmlns:a16="http://schemas.microsoft.com/office/drawing/2014/main" val="3832472284"/>
                  </a:ext>
                </a:extLst>
              </a:tr>
              <a:tr h="392033">
                <a:tc>
                  <a:txBody>
                    <a:bodyPr/>
                    <a:lstStyle/>
                    <a:p>
                      <a:r>
                        <a:rPr lang="es-MX" sz="1100">
                          <a:effectLst/>
                        </a:rPr>
                        <a:t>Tratan una secuencia de datos de una sola vez</a:t>
                      </a:r>
                    </a:p>
                  </a:txBody>
                  <a:tcPr marL="68580" marR="68580" marT="34290" marB="34290" anchor="ctr">
                    <a:noFill/>
                  </a:tcPr>
                </a:tc>
                <a:tc>
                  <a:txBody>
                    <a:bodyPr/>
                    <a:lstStyle/>
                    <a:p>
                      <a:r>
                        <a:rPr lang="es-MX" sz="1100" dirty="0">
                          <a:effectLst/>
                        </a:rPr>
                        <a:t>Pueden tratar secuencias muy largas, elemento a elemento</a:t>
                      </a:r>
                    </a:p>
                  </a:txBody>
                  <a:tcPr marL="68580" marR="68580" marT="34290" marB="34290" anchor="ctr">
                    <a:noFill/>
                  </a:tcPr>
                </a:tc>
                <a:extLst>
                  <a:ext uri="{0D108BD9-81ED-4DB2-BD59-A6C34878D82A}">
                    <a16:rowId xmlns:a16="http://schemas.microsoft.com/office/drawing/2014/main" val="2755483991"/>
                  </a:ext>
                </a:extLst>
              </a:tr>
            </a:tbl>
          </a:graphicData>
        </a:graphic>
      </p:graphicFrame>
    </p:spTree>
    <p:extLst>
      <p:ext uri="{BB962C8B-B14F-4D97-AF65-F5344CB8AC3E}">
        <p14:creationId xmlns:p14="http://schemas.microsoft.com/office/powerpoint/2010/main" val="4259205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pPr lvl="0">
              <a:lnSpc>
                <a:spcPct val="100000"/>
              </a:lnSpc>
              <a:defRPr cap="all"/>
            </a:pPr>
            <a:r>
              <a:rPr lang="en-US" sz="2100" dirty="0">
                <a:solidFill>
                  <a:schemeClr val="bg1"/>
                </a:solidFill>
                <a:latin typeface="Calibri" panose="020F0502020204030204" pitchFamily="34" charset="0"/>
                <a:cs typeface="Calibri" panose="020F0502020204030204" pitchFamily="34" charset="0"/>
              </a:rPr>
              <a:t>REDES NEURONALES RECURRENTES (RNN)</a:t>
            </a:r>
          </a:p>
        </p:txBody>
      </p:sp>
      <p:sp>
        <p:nvSpPr>
          <p:cNvPr id="7" name="Marcador de contenido 6">
            <a:extLst>
              <a:ext uri="{FF2B5EF4-FFF2-40B4-BE49-F238E27FC236}">
                <a16:creationId xmlns:a16="http://schemas.microsoft.com/office/drawing/2014/main" id="{A50A0978-AFE5-36D9-CF41-B471B87DDD3C}"/>
              </a:ext>
            </a:extLst>
          </p:cNvPr>
          <p:cNvSpPr>
            <a:spLocks noGrp="1"/>
          </p:cNvSpPr>
          <p:nvPr>
            <p:ph idx="4294967295"/>
          </p:nvPr>
        </p:nvSpPr>
        <p:spPr>
          <a:xfrm>
            <a:off x="119575" y="1121830"/>
            <a:ext cx="8270875" cy="3012118"/>
          </a:xfrm>
        </p:spPr>
        <p:txBody>
          <a:bodyPr>
            <a:normAutofit fontScale="85000" lnSpcReduction="20000"/>
          </a:bodyPr>
          <a:lstStyle/>
          <a:p>
            <a:pPr marL="0" indent="0" algn="just">
              <a:buNone/>
            </a:pPr>
            <a:r>
              <a:rPr lang="es-MX" b="1" dirty="0">
                <a:solidFill>
                  <a:schemeClr val="tx1"/>
                </a:solidFill>
              </a:rPr>
              <a:t>¿CÓMO FUNCIONAN LAS RNN?</a:t>
            </a:r>
          </a:p>
          <a:p>
            <a:pPr marL="0" indent="0" algn="just">
              <a:buNone/>
            </a:pPr>
            <a:endParaRPr lang="es-MX" b="1" dirty="0">
              <a:solidFill>
                <a:schemeClr val="tx1"/>
              </a:solidFill>
            </a:endParaRPr>
          </a:p>
          <a:p>
            <a:pPr algn="just"/>
            <a:r>
              <a:rPr lang="es-MX" dirty="0">
                <a:solidFill>
                  <a:schemeClr val="tx1"/>
                </a:solidFill>
              </a:rPr>
              <a:t>Las RNN son redes neuronales que pueden procesar datos secuenciales, como texto, audio o datos de series temporales.</a:t>
            </a:r>
          </a:p>
          <a:p>
            <a:pPr algn="just"/>
            <a:r>
              <a:rPr lang="es-MX" dirty="0">
                <a:solidFill>
                  <a:schemeClr val="tx1"/>
                </a:solidFill>
              </a:rPr>
              <a:t>Contienen un "estado oculto" que se pasa de un elemento en la secuencia al siguiente, lo que permite a la red recordar información de elementos anteriores.</a:t>
            </a:r>
          </a:p>
          <a:p>
            <a:pPr algn="just"/>
            <a:r>
              <a:rPr lang="es-MX" dirty="0">
                <a:solidFill>
                  <a:schemeClr val="tx1"/>
                </a:solidFill>
              </a:rPr>
              <a:t>En cada paso de tiempo, la RNN toma una entrada y el estado oculto actual, y produce una salida y un nuevo estado oculto.</a:t>
            </a:r>
          </a:p>
          <a:p>
            <a:pPr algn="just"/>
            <a:r>
              <a:rPr lang="es-MX" dirty="0">
                <a:solidFill>
                  <a:schemeClr val="tx1"/>
                </a:solidFill>
              </a:rPr>
              <a:t>La salida y el nuevo estado oculto se utilizan como entrada para el siguiente paso de tiempo, y este proceso continúa hasta que se ha procesado toda la secuencia.</a:t>
            </a:r>
          </a:p>
          <a:p>
            <a:pPr algn="just"/>
            <a:r>
              <a:rPr lang="es-MX" dirty="0">
                <a:solidFill>
                  <a:schemeClr val="tx1"/>
                </a:solidFill>
              </a:rPr>
              <a:t>Las RNN son adecuadas para tareas que involucran secuencias de longitud variable y para mantener el estado a través de elementos.</a:t>
            </a:r>
            <a:endParaRPr lang="es-ES" dirty="0">
              <a:solidFill>
                <a:schemeClr val="tx1"/>
              </a:solidFill>
            </a:endParaRPr>
          </a:p>
        </p:txBody>
      </p:sp>
    </p:spTree>
    <p:extLst>
      <p:ext uri="{BB962C8B-B14F-4D97-AF65-F5344CB8AC3E}">
        <p14:creationId xmlns:p14="http://schemas.microsoft.com/office/powerpoint/2010/main" val="1274318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descr="Diagrama&#10;&#10;Descripción generada automáticamente">
            <a:extLst>
              <a:ext uri="{FF2B5EF4-FFF2-40B4-BE49-F238E27FC236}">
                <a16:creationId xmlns:a16="http://schemas.microsoft.com/office/drawing/2014/main" id="{885C933E-11CA-0565-20D3-0791A969AEF7}"/>
              </a:ext>
            </a:extLst>
          </p:cNvPr>
          <p:cNvPicPr>
            <a:picLocks noGrp="1" noChangeAspect="1"/>
          </p:cNvPicPr>
          <p:nvPr>
            <p:ph idx="4294967295"/>
          </p:nvPr>
        </p:nvPicPr>
        <p:blipFill>
          <a:blip r:embed="rId3"/>
          <a:stretch>
            <a:fillRect/>
          </a:stretch>
        </p:blipFill>
        <p:spPr>
          <a:xfrm>
            <a:off x="752622" y="1634976"/>
            <a:ext cx="3425825" cy="3062287"/>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E39EFB49-E6EB-D93E-36E0-4A09410DF50D}"/>
                  </a:ext>
                </a:extLst>
              </p:cNvPr>
              <p:cNvSpPr txBox="1"/>
              <p:nvPr/>
            </p:nvSpPr>
            <p:spPr>
              <a:xfrm>
                <a:off x="4482060" y="2321241"/>
                <a:ext cx="4260954" cy="1689758"/>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E39EFB49-E6EB-D93E-36E0-4A09410DF50D}"/>
                  </a:ext>
                </a:extLst>
              </p:cNvPr>
              <p:cNvSpPr txBox="1">
                <a:spLocks noRot="1" noChangeAspect="1" noMove="1" noResize="1" noEditPoints="1" noAdjustHandles="1" noChangeArrowheads="1" noChangeShapeType="1" noTextEdit="1"/>
              </p:cNvSpPr>
              <p:nvPr/>
            </p:nvSpPr>
            <p:spPr>
              <a:xfrm>
                <a:off x="4482060" y="2321241"/>
                <a:ext cx="4260954" cy="1689758"/>
              </a:xfrm>
              <a:prstGeom prst="rect">
                <a:avLst/>
              </a:prstGeom>
              <a:blipFill>
                <a:blip r:embed="rId4"/>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88646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112542" y="200475"/>
            <a:ext cx="6541476" cy="572700"/>
          </a:xfrm>
        </p:spPr>
        <p:txBody>
          <a:bodyPr rtlCol="0">
            <a:normAutofit fontScale="90000"/>
          </a:bodyPr>
          <a:lstStyle/>
          <a:p>
            <a:pPr rtl="0"/>
            <a:r>
              <a:rPr lang="es-ES" dirty="0"/>
              <a:t>MEMORIAS A CORTO Y LARGO PLAZO(LSTM)</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54148"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239532" y="1762919"/>
            <a:ext cx="3651250" cy="2540000"/>
          </a:xfrm>
        </p:spPr>
        <p:txBody>
          <a:bodyPr>
            <a:normAutofit fontScale="85000" lnSpcReduction="10000"/>
          </a:bodyPr>
          <a:lstStyle/>
          <a:p>
            <a:pPr marL="0" indent="0" algn="ctr">
              <a:buNone/>
            </a:pPr>
            <a:r>
              <a:rPr lang="es-ES" i="1" dirty="0"/>
              <a:t>“LSTM (Long Short-</a:t>
            </a:r>
            <a:r>
              <a:rPr lang="es-ES" i="1" dirty="0" err="1"/>
              <a:t>term</a:t>
            </a:r>
            <a:r>
              <a:rPr lang="es-ES" i="1" dirty="0"/>
              <a:t> </a:t>
            </a:r>
            <a:r>
              <a:rPr lang="es-ES" i="1" dirty="0" err="1"/>
              <a:t>Memory</a:t>
            </a:r>
            <a:r>
              <a:rPr lang="es-ES" i="1" dirty="0"/>
              <a:t>) es un tipo especializado de arquitectura de redes neuronales recurrentes (RNN) diseñadas para abordar el problema de la desaparición del gradiente en el entrenamiento de redes neuronales, especialmente cuando se trabaja con secuencias largas.”</a:t>
            </a:r>
            <a:endParaRPr lang="es-ES" sz="1500" dirty="0"/>
          </a:p>
        </p:txBody>
      </p:sp>
    </p:spTree>
    <p:extLst>
      <p:ext uri="{BB962C8B-B14F-4D97-AF65-F5344CB8AC3E}">
        <p14:creationId xmlns:p14="http://schemas.microsoft.com/office/powerpoint/2010/main" val="215103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graphicFrame>
        <p:nvGraphicFramePr>
          <p:cNvPr id="7" name="Marcador de contenido 2">
            <a:extLst>
              <a:ext uri="{FF2B5EF4-FFF2-40B4-BE49-F238E27FC236}">
                <a16:creationId xmlns:a16="http://schemas.microsoft.com/office/drawing/2014/main" id="{7E5ACBE3-FFC6-BDA2-DE31-8F335A157B8C}"/>
              </a:ext>
            </a:extLst>
          </p:cNvPr>
          <p:cNvGraphicFramePr>
            <a:graphicFrameLocks noGrp="1"/>
          </p:cNvGraphicFramePr>
          <p:nvPr>
            <p:ph idx="4294967295"/>
            <p:extLst>
              <p:ext uri="{D42A27DB-BD31-4B8C-83A1-F6EECF244321}">
                <p14:modId xmlns:p14="http://schemas.microsoft.com/office/powerpoint/2010/main" val="3327218236"/>
              </p:ext>
            </p:extLst>
          </p:nvPr>
        </p:nvGraphicFramePr>
        <p:xfrm>
          <a:off x="0" y="986401"/>
          <a:ext cx="8470900" cy="33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4922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311700" y="1065384"/>
            <a:ext cx="8270875" cy="760413"/>
          </a:xfrm>
        </p:spPr>
        <p:txBody>
          <a:bodyPr>
            <a:normAutofit fontScale="62500" lnSpcReduction="20000"/>
          </a:bodyPr>
          <a:lstStyle/>
          <a:p>
            <a:pPr marL="0" indent="0">
              <a:buNone/>
            </a:pPr>
            <a:r>
              <a:rPr lang="es-ES" dirty="0"/>
              <a:t>La arquitectura de una LSTM consta de una serie de unidades de memoria llamadas celdas LSTM. Cada celda LSTM contiene tres puertas principales, Estas puertas controlan qué información se debe olvidar, qué nueva información se debe ingresar en la celda de memoria y qué información se debe enviar como salida de la celda:</a:t>
            </a:r>
          </a:p>
        </p:txBody>
      </p:sp>
      <p:graphicFrame>
        <p:nvGraphicFramePr>
          <p:cNvPr id="7" name="Marcador de contenido 2">
            <a:extLst>
              <a:ext uri="{FF2B5EF4-FFF2-40B4-BE49-F238E27FC236}">
                <a16:creationId xmlns:a16="http://schemas.microsoft.com/office/drawing/2014/main" id="{6F7E90B9-DD6F-276F-A157-7EDF724939D8}"/>
              </a:ext>
            </a:extLst>
          </p:cNvPr>
          <p:cNvGraphicFramePr>
            <a:graphicFrameLocks/>
          </p:cNvGraphicFramePr>
          <p:nvPr>
            <p:extLst>
              <p:ext uri="{D42A27DB-BD31-4B8C-83A1-F6EECF244321}">
                <p14:modId xmlns:p14="http://schemas.microsoft.com/office/powerpoint/2010/main" val="3282890642"/>
              </p:ext>
            </p:extLst>
          </p:nvPr>
        </p:nvGraphicFramePr>
        <p:xfrm>
          <a:off x="311700" y="1663638"/>
          <a:ext cx="8469630" cy="315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18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pic>
        <p:nvPicPr>
          <p:cNvPr id="14" name="Marcador de contenido 13" descr="Diagrama, Esquemático&#10;&#10;Descripción generada automáticamente">
            <a:extLst>
              <a:ext uri="{FF2B5EF4-FFF2-40B4-BE49-F238E27FC236}">
                <a16:creationId xmlns:a16="http://schemas.microsoft.com/office/drawing/2014/main" id="{1D39B945-0E8A-30BE-AA6E-C5C48DD81505}"/>
              </a:ext>
            </a:extLst>
          </p:cNvPr>
          <p:cNvPicPr>
            <a:picLocks noGrp="1" noChangeAspect="1"/>
          </p:cNvPicPr>
          <p:nvPr>
            <p:ph idx="4294967295"/>
          </p:nvPr>
        </p:nvPicPr>
        <p:blipFill>
          <a:blip r:embed="rId2"/>
          <a:stretch>
            <a:fillRect/>
          </a:stretch>
        </p:blipFill>
        <p:spPr>
          <a:xfrm>
            <a:off x="626012" y="1340387"/>
            <a:ext cx="3590925" cy="3138488"/>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C3495590-5259-21F4-D583-6905ABC24122}"/>
                  </a:ext>
                </a:extLst>
              </p:cNvPr>
              <p:cNvSpPr txBox="1"/>
              <p:nvPr/>
            </p:nvSpPr>
            <p:spPr>
              <a:xfrm>
                <a:off x="4373727" y="1997800"/>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C3495590-5259-21F4-D583-6905ABC24122}"/>
                  </a:ext>
                </a:extLst>
              </p:cNvPr>
              <p:cNvSpPr txBox="1">
                <a:spLocks noRot="1" noChangeAspect="1" noMove="1" noResize="1" noEditPoints="1" noAdjustHandles="1" noChangeArrowheads="1" noChangeShapeType="1" noTextEdit="1"/>
              </p:cNvSpPr>
              <p:nvPr/>
            </p:nvSpPr>
            <p:spPr>
              <a:xfrm>
                <a:off x="4373727" y="1997800"/>
                <a:ext cx="4260954" cy="1966757"/>
              </a:xfrm>
              <a:prstGeom prst="rect">
                <a:avLst/>
              </a:prstGeom>
              <a:blipFill>
                <a:blip r:embed="rId3"/>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234313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30293" y="461362"/>
            <a:ext cx="5613000" cy="572700"/>
          </a:xfrm>
        </p:spPr>
        <p:txBody>
          <a:bodyPr anchor="b">
            <a:noAutofit/>
          </a:bodyPr>
          <a:lstStyle/>
          <a:p>
            <a:pPr>
              <a:buClr>
                <a:srgbClr val="004987"/>
              </a:buClr>
            </a:pPr>
            <a:r>
              <a:rPr lang="es-ES" sz="2700" dirty="0">
                <a:solidFill>
                  <a:srgbClr val="004987"/>
                </a:solidFill>
              </a:rPr>
              <a:t>INTRODUCCIÓN A LAS SERIES DE TIEMPO</a:t>
            </a:r>
          </a:p>
        </p:txBody>
      </p:sp>
      <p:sp>
        <p:nvSpPr>
          <p:cNvPr id="9" name="Marcador de contenido 8">
            <a:extLst>
              <a:ext uri="{FF2B5EF4-FFF2-40B4-BE49-F238E27FC236}">
                <a16:creationId xmlns:a16="http://schemas.microsoft.com/office/drawing/2014/main" id="{1CBBB193-3A14-63A5-EC8D-2A49D2B7D438}"/>
              </a:ext>
            </a:extLst>
          </p:cNvPr>
          <p:cNvSpPr>
            <a:spLocks noGrp="1"/>
          </p:cNvSpPr>
          <p:nvPr>
            <p:ph sz="half" idx="4294967295"/>
          </p:nvPr>
        </p:nvSpPr>
        <p:spPr>
          <a:xfrm>
            <a:off x="465033" y="1671638"/>
            <a:ext cx="3879850" cy="2724150"/>
          </a:xfrm>
        </p:spPr>
        <p:txBody>
          <a:bodyPr>
            <a:normAutofit/>
          </a:bodyPr>
          <a:lstStyle/>
          <a:p>
            <a:pPr marL="0" indent="0" algn="ctr">
              <a:buNone/>
            </a:pPr>
            <a:r>
              <a:rPr lang="es-ES" i="1" dirty="0"/>
              <a:t>“El objetivo de la identificación de la información histórica es determinar el patrón básico en su comportamiento, que posibilite la proyección futura de la variable deseada” </a:t>
            </a:r>
          </a:p>
          <a:p>
            <a:pPr marL="0" indent="0" algn="r">
              <a:buNone/>
            </a:pPr>
            <a:r>
              <a:rPr lang="es-ES" i="1" dirty="0"/>
              <a:t>(Sapag, 1998)</a:t>
            </a:r>
          </a:p>
          <a:p>
            <a:pPr algn="ctr"/>
            <a:endParaRPr lang="es-ES" sz="1500" i="1" dirty="0"/>
          </a:p>
        </p:txBody>
      </p:sp>
      <p:graphicFrame>
        <p:nvGraphicFramePr>
          <p:cNvPr id="11" name="Marcador de contenido 2">
            <a:extLst>
              <a:ext uri="{FF2B5EF4-FFF2-40B4-BE49-F238E27FC236}">
                <a16:creationId xmlns:a16="http://schemas.microsoft.com/office/drawing/2014/main" id="{A957C78B-D115-6EB6-E515-A8A9C7A70A2B}"/>
              </a:ext>
            </a:extLst>
          </p:cNvPr>
          <p:cNvGraphicFramePr>
            <a:graphicFrameLocks noGrp="1"/>
          </p:cNvGraphicFramePr>
          <p:nvPr>
            <p:ph sz="half" idx="4294967295"/>
            <p:extLst>
              <p:ext uri="{D42A27DB-BD31-4B8C-83A1-F6EECF244321}">
                <p14:modId xmlns:p14="http://schemas.microsoft.com/office/powerpoint/2010/main" val="2755767958"/>
              </p:ext>
            </p:extLst>
          </p:nvPr>
        </p:nvGraphicFramePr>
        <p:xfrm>
          <a:off x="4799118" y="992188"/>
          <a:ext cx="4067175" cy="340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607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7063" cy="572700"/>
          </a:xfrm>
        </p:spPr>
        <p:txBody>
          <a:bodyPr rtlCol="0">
            <a:normAutofit fontScale="90000"/>
          </a:bodyPr>
          <a:lstStyle/>
          <a:p>
            <a:pPr rtl="0"/>
            <a:r>
              <a:rPr lang="es-ES" dirty="0"/>
              <a:t>UNIDADES RECURRENTES CERRADAS (GRU)</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33046"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239531" y="1673225"/>
            <a:ext cx="3651250" cy="2540000"/>
          </a:xfrm>
        </p:spPr>
        <p:txBody>
          <a:bodyPr>
            <a:normAutofit fontScale="92500" lnSpcReduction="10000"/>
          </a:bodyPr>
          <a:lstStyle/>
          <a:p>
            <a:pPr marL="0" indent="0" algn="ctr">
              <a:buNone/>
            </a:pPr>
            <a:r>
              <a:rPr lang="es-ES" i="1" dirty="0"/>
              <a:t>“GRU (</a:t>
            </a:r>
            <a:r>
              <a:rPr lang="es-ES" i="1" dirty="0" err="1"/>
              <a:t>Gated</a:t>
            </a:r>
            <a:r>
              <a:rPr lang="es-ES" i="1" dirty="0"/>
              <a:t> </a:t>
            </a:r>
            <a:r>
              <a:rPr lang="es-ES" i="1" dirty="0" err="1"/>
              <a:t>Recurrent</a:t>
            </a:r>
            <a:r>
              <a:rPr lang="es-ES" i="1" dirty="0"/>
              <a:t> </a:t>
            </a:r>
            <a:r>
              <a:rPr lang="es-ES" i="1" dirty="0" err="1"/>
              <a:t>Unit</a:t>
            </a:r>
            <a:r>
              <a:rPr lang="es-ES" i="1" dirty="0"/>
              <a:t>) es un tipo de arquitectura de redes neuronales recurrentes (RNN) que, al igual que las LSTM, está diseñada para abordar el problema de la desaparición del gradiente en el entrenamiento de redes neuronales.”</a:t>
            </a:r>
            <a:endParaRPr lang="es-ES" sz="1500" dirty="0"/>
          </a:p>
        </p:txBody>
      </p:sp>
    </p:spTree>
    <p:extLst>
      <p:ext uri="{BB962C8B-B14F-4D97-AF65-F5344CB8AC3E}">
        <p14:creationId xmlns:p14="http://schemas.microsoft.com/office/powerpoint/2010/main" val="1918885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graphicFrame>
        <p:nvGraphicFramePr>
          <p:cNvPr id="9" name="Marcador de contenido 5">
            <a:extLst>
              <a:ext uri="{FF2B5EF4-FFF2-40B4-BE49-F238E27FC236}">
                <a16:creationId xmlns:a16="http://schemas.microsoft.com/office/drawing/2014/main" id="{221E6DCB-B885-836D-8F03-D246EF1F1481}"/>
              </a:ext>
            </a:extLst>
          </p:cNvPr>
          <p:cNvGraphicFramePr>
            <a:graphicFrameLocks noGrp="1"/>
          </p:cNvGraphicFramePr>
          <p:nvPr>
            <p:ph idx="4294967295"/>
            <p:extLst>
              <p:ext uri="{D42A27DB-BD31-4B8C-83A1-F6EECF244321}">
                <p14:modId xmlns:p14="http://schemas.microsoft.com/office/powerpoint/2010/main" val="1068151567"/>
              </p:ext>
            </p:extLst>
          </p:nvPr>
        </p:nvGraphicFramePr>
        <p:xfrm>
          <a:off x="361400" y="200475"/>
          <a:ext cx="8470900" cy="3152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73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436562" y="1276399"/>
            <a:ext cx="8270875" cy="3232150"/>
          </a:xfrm>
        </p:spPr>
        <p:txBody>
          <a:bodyPr>
            <a:normAutofit fontScale="77500" lnSpcReduction="20000"/>
          </a:bodyPr>
          <a:lstStyle/>
          <a:p>
            <a:pPr marL="0" indent="0">
              <a:buNone/>
            </a:pPr>
            <a:r>
              <a:rPr lang="es-MX" b="1" dirty="0"/>
              <a:t>¿CÓMO FUNCIONA GRU?</a:t>
            </a:r>
          </a:p>
          <a:p>
            <a:pPr marL="0" indent="0">
              <a:buNone/>
            </a:pPr>
            <a:endParaRPr lang="es-MX" b="1" dirty="0"/>
          </a:p>
          <a:p>
            <a:r>
              <a:rPr lang="es-MX" dirty="0"/>
              <a:t>Las GRU son un tipo de Redes Neuronales Recurrentes (RNN) que utilizan una estructura más simple que las </a:t>
            </a:r>
            <a:r>
              <a:rPr lang="es-MX" dirty="0" err="1"/>
              <a:t>LSTMs</a:t>
            </a:r>
            <a:r>
              <a:rPr lang="es-MX" dirty="0"/>
              <a:t> y son más fáciles de entrenar.</a:t>
            </a:r>
          </a:p>
          <a:p>
            <a:r>
              <a:rPr lang="es-MX" dirty="0"/>
              <a:t>Tienen dos compuertas: una compuerta de actualización y una compuerta de reinicio.</a:t>
            </a:r>
          </a:p>
          <a:p>
            <a:r>
              <a:rPr lang="es-MX" dirty="0"/>
              <a:t>La compuerta de actualización determina qué información del estado oculto anterior y la entrada actual mantener, y la compuerta de reinicio determina qué información desechar.</a:t>
            </a:r>
          </a:p>
          <a:p>
            <a:r>
              <a:rPr lang="es-MX" dirty="0"/>
              <a:t>El estado oculto final es una combinación de la información retenida por la compuerta de actualización y la entrada actual.</a:t>
            </a:r>
          </a:p>
          <a:p>
            <a:r>
              <a:rPr lang="es-MX" dirty="0"/>
              <a:t>Esta combinación de compuertas permite a las GRU retener información relevante de secuencias largas y descartar información irrelevante o desactualizada.</a:t>
            </a:r>
          </a:p>
          <a:p>
            <a:r>
              <a:rPr lang="es-MX" dirty="0"/>
              <a:t>Las GRU se utilizan frecuentemente para tareas que implican datos secuenciales, como la traducción de idiomas y la modelización del lenguaje.</a:t>
            </a:r>
            <a:endParaRPr lang="es-ES" dirty="0"/>
          </a:p>
        </p:txBody>
      </p:sp>
    </p:spTree>
    <p:extLst>
      <p:ext uri="{BB962C8B-B14F-4D97-AF65-F5344CB8AC3E}">
        <p14:creationId xmlns:p14="http://schemas.microsoft.com/office/powerpoint/2010/main" val="2013543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pic>
        <p:nvPicPr>
          <p:cNvPr id="16" name="Marcador de contenido 15" descr="Imagen que contiene objeto, reloj&#10;&#10;Descripción generada automáticamente">
            <a:extLst>
              <a:ext uri="{FF2B5EF4-FFF2-40B4-BE49-F238E27FC236}">
                <a16:creationId xmlns:a16="http://schemas.microsoft.com/office/drawing/2014/main" id="{1B781ACC-CA91-5492-2E83-6BD70929065B}"/>
              </a:ext>
            </a:extLst>
          </p:cNvPr>
          <p:cNvPicPr>
            <a:picLocks noGrp="1" noChangeAspect="1"/>
          </p:cNvPicPr>
          <p:nvPr>
            <p:ph idx="4294967295"/>
          </p:nvPr>
        </p:nvPicPr>
        <p:blipFill>
          <a:blip r:embed="rId2"/>
          <a:stretch>
            <a:fillRect/>
          </a:stretch>
        </p:blipFill>
        <p:spPr>
          <a:xfrm>
            <a:off x="787791" y="1464725"/>
            <a:ext cx="3524250" cy="3111500"/>
          </a:xfrm>
        </p:spPr>
      </p:pic>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A7BA845-AE78-C205-95C4-929D0C6CE293}"/>
                  </a:ext>
                </a:extLst>
              </p:cNvPr>
              <p:cNvSpPr txBox="1"/>
              <p:nvPr/>
            </p:nvSpPr>
            <p:spPr>
              <a:xfrm>
                <a:off x="4459458" y="2139803"/>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7" name="CuadroTexto 16">
                <a:extLst>
                  <a:ext uri="{FF2B5EF4-FFF2-40B4-BE49-F238E27FC236}">
                    <a16:creationId xmlns:a16="http://schemas.microsoft.com/office/drawing/2014/main" id="{7A7BA845-AE78-C205-95C4-929D0C6CE293}"/>
                  </a:ext>
                </a:extLst>
              </p:cNvPr>
              <p:cNvSpPr txBox="1">
                <a:spLocks noRot="1" noChangeAspect="1" noMove="1" noResize="1" noEditPoints="1" noAdjustHandles="1" noChangeArrowheads="1" noChangeShapeType="1" noTextEdit="1"/>
              </p:cNvSpPr>
              <p:nvPr/>
            </p:nvSpPr>
            <p:spPr>
              <a:xfrm>
                <a:off x="4459458" y="2139803"/>
                <a:ext cx="4260954" cy="1966757"/>
              </a:xfrm>
              <a:prstGeom prst="rect">
                <a:avLst/>
              </a:prstGeom>
              <a:blipFill>
                <a:blip r:embed="rId3"/>
                <a:stretch>
                  <a:fillRect l="-143"/>
                </a:stretch>
              </a:blipFill>
            </p:spPr>
            <p:txBody>
              <a:bodyPr/>
              <a:lstStyle/>
              <a:p>
                <a:r>
                  <a:rPr lang="es-CL">
                    <a:noFill/>
                  </a:rPr>
                  <a:t> </a:t>
                </a:r>
              </a:p>
            </p:txBody>
          </p:sp>
        </mc:Fallback>
      </mc:AlternateContent>
    </p:spTree>
    <p:extLst>
      <p:ext uri="{BB962C8B-B14F-4D97-AF65-F5344CB8AC3E}">
        <p14:creationId xmlns:p14="http://schemas.microsoft.com/office/powerpoint/2010/main" val="1216005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555674" y="1192212"/>
            <a:ext cx="8270875" cy="2759075"/>
          </a:xfrm>
        </p:spPr>
        <p:txBody>
          <a:bodyPr>
            <a:normAutofit/>
          </a:bodyPr>
          <a:lstStyle/>
          <a:p>
            <a:pPr marL="0" indent="0">
              <a:buNone/>
            </a:pPr>
            <a:r>
              <a:rPr lang="es-MX" dirty="0"/>
              <a:t>CASOS DE USO:</a:t>
            </a:r>
          </a:p>
          <a:p>
            <a:r>
              <a:rPr lang="es-MX" dirty="0"/>
              <a:t>Generación de texto</a:t>
            </a:r>
          </a:p>
          <a:p>
            <a:r>
              <a:rPr lang="es-MX" dirty="0"/>
              <a:t>Análisis de sentimientos</a:t>
            </a:r>
          </a:p>
          <a:p>
            <a:r>
              <a:rPr lang="es-MX" dirty="0"/>
              <a:t>Traducción de idiomas</a:t>
            </a:r>
          </a:p>
          <a:p>
            <a:r>
              <a:rPr lang="es-MX" dirty="0"/>
              <a:t>Reconocimiento de voz</a:t>
            </a:r>
          </a:p>
          <a:p>
            <a:r>
              <a:rPr lang="es-MX" dirty="0"/>
              <a:t>Previsión de series temporales</a:t>
            </a:r>
          </a:p>
          <a:p>
            <a:r>
              <a:rPr lang="es-MX" dirty="0"/>
              <a:t>Otras tareas de secuencia donde la eficiencia del modelo es una prioridad.</a:t>
            </a:r>
            <a:endParaRPr lang="es-ES" dirty="0"/>
          </a:p>
        </p:txBody>
      </p:sp>
    </p:spTree>
    <p:extLst>
      <p:ext uri="{BB962C8B-B14F-4D97-AF65-F5344CB8AC3E}">
        <p14:creationId xmlns:p14="http://schemas.microsoft.com/office/powerpoint/2010/main" val="29883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a:xfrm>
            <a:off x="311700" y="200475"/>
            <a:ext cx="6384522" cy="572700"/>
          </a:xfrm>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err="1"/>
              <a:t>RNNs</a:t>
            </a:r>
            <a:r>
              <a:rPr lang="es-MX" sz="1500" dirty="0"/>
              <a:t>, </a:t>
            </a:r>
            <a:r>
              <a:rPr lang="es-MX" sz="1500" dirty="0" err="1"/>
              <a:t>LSTMs</a:t>
            </a:r>
            <a:r>
              <a:rPr lang="es-MX" sz="1500" dirty="0"/>
              <a:t> y </a:t>
            </a:r>
            <a:r>
              <a:rPr lang="es-MX" sz="1500" dirty="0" err="1"/>
              <a:t>GRUs</a:t>
            </a:r>
            <a:r>
              <a:rPr lang="es-MX" sz="1500" dirty="0"/>
              <a:t> son tipos de redes neuronales que procesan datos secuenciales. La diferencia clave entre </a:t>
            </a:r>
            <a:r>
              <a:rPr lang="es-MX" sz="1500" dirty="0" err="1"/>
              <a:t>RNNs</a:t>
            </a:r>
            <a:r>
              <a:rPr lang="es-MX" sz="1500" dirty="0"/>
              <a:t>, </a:t>
            </a:r>
            <a:r>
              <a:rPr lang="es-MX" sz="1500" dirty="0" err="1"/>
              <a:t>LSTMs</a:t>
            </a:r>
            <a:r>
              <a:rPr lang="es-MX" sz="1500" dirty="0"/>
              <a:t> y </a:t>
            </a:r>
            <a:r>
              <a:rPr lang="es-MX" sz="1500" dirty="0" err="1"/>
              <a:t>GRUs</a:t>
            </a:r>
            <a:r>
              <a:rPr lang="es-MX" sz="1500" dirty="0"/>
              <a:t> radica en la forma en que manejan la memoria y las dependencias entre pasos de tiempo. </a:t>
            </a:r>
          </a:p>
          <a:p>
            <a:pPr algn="just"/>
            <a:r>
              <a:rPr lang="es-MX" sz="1500" dirty="0"/>
              <a:t>Las </a:t>
            </a:r>
            <a:r>
              <a:rPr lang="es-MX" sz="1500" dirty="0" err="1"/>
              <a:t>RNNs</a:t>
            </a:r>
            <a:r>
              <a:rPr lang="es-MX" sz="1500" dirty="0"/>
              <a:t> recuerdan información de entradas anteriores, pero pueden tener dificultades con dependencias a largo plazo.</a:t>
            </a:r>
          </a:p>
          <a:p>
            <a:pPr algn="just"/>
            <a:r>
              <a:rPr lang="es-MX" sz="1500" dirty="0"/>
              <a:t> Las </a:t>
            </a:r>
            <a:r>
              <a:rPr lang="es-MX" sz="1500" dirty="0" err="1"/>
              <a:t>LSTMs</a:t>
            </a:r>
            <a:r>
              <a:rPr lang="es-MX" sz="1500" dirty="0"/>
              <a:t> almacenan y acceden eficazmente a dependencias a largo plazo mediante un tipo especial de celda de memoria y compuertas. </a:t>
            </a:r>
          </a:p>
          <a:p>
            <a:pPr algn="just"/>
            <a:r>
              <a:rPr lang="es-MX" sz="1500" dirty="0"/>
              <a:t>Las </a:t>
            </a:r>
            <a:r>
              <a:rPr lang="es-MX" sz="1500" dirty="0" err="1"/>
              <a:t>GRUs</a:t>
            </a:r>
            <a:r>
              <a:rPr lang="es-MX" sz="1500" dirty="0"/>
              <a:t>, una versión simplificada de las </a:t>
            </a:r>
            <a:r>
              <a:rPr lang="es-MX" sz="1500" dirty="0" err="1"/>
              <a:t>LSTMs</a:t>
            </a:r>
            <a:r>
              <a:rPr lang="es-MX" sz="1500" dirty="0"/>
              <a:t>, utilizan una única "puerta de actualización" y son más fáciles de entrenar y ejecutar, pero pueden no manejar dependencias a largo plazo tan bien.</a:t>
            </a:r>
            <a:endParaRPr lang="es-ES" sz="1500" dirty="0"/>
          </a:p>
        </p:txBody>
      </p:sp>
    </p:spTree>
    <p:extLst>
      <p:ext uri="{BB962C8B-B14F-4D97-AF65-F5344CB8AC3E}">
        <p14:creationId xmlns:p14="http://schemas.microsoft.com/office/powerpoint/2010/main" val="307902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graphicFrame>
        <p:nvGraphicFramePr>
          <p:cNvPr id="9" name="Marcador de contenido 3">
            <a:extLst>
              <a:ext uri="{FF2B5EF4-FFF2-40B4-BE49-F238E27FC236}">
                <a16:creationId xmlns:a16="http://schemas.microsoft.com/office/drawing/2014/main" id="{85E63D25-7D4F-7D04-5DC2-C2618B663161}"/>
              </a:ext>
            </a:extLst>
          </p:cNvPr>
          <p:cNvGraphicFramePr>
            <a:graphicFrameLocks noGrp="1"/>
          </p:cNvGraphicFramePr>
          <p:nvPr>
            <p:ph idx="4294967295"/>
            <p:extLst>
              <p:ext uri="{D42A27DB-BD31-4B8C-83A1-F6EECF244321}">
                <p14:modId xmlns:p14="http://schemas.microsoft.com/office/powerpoint/2010/main" val="1601588072"/>
              </p:ext>
            </p:extLst>
          </p:nvPr>
        </p:nvGraphicFramePr>
        <p:xfrm>
          <a:off x="668216" y="1369427"/>
          <a:ext cx="8272212" cy="2778205"/>
        </p:xfrm>
        <a:graphic>
          <a:graphicData uri="http://schemas.openxmlformats.org/drawingml/2006/table">
            <a:tbl>
              <a:tblPr/>
              <a:tblGrid>
                <a:gridCol w="2068053">
                  <a:extLst>
                    <a:ext uri="{9D8B030D-6E8A-4147-A177-3AD203B41FA5}">
                      <a16:colId xmlns:a16="http://schemas.microsoft.com/office/drawing/2014/main" val="377014085"/>
                    </a:ext>
                  </a:extLst>
                </a:gridCol>
                <a:gridCol w="2068053">
                  <a:extLst>
                    <a:ext uri="{9D8B030D-6E8A-4147-A177-3AD203B41FA5}">
                      <a16:colId xmlns:a16="http://schemas.microsoft.com/office/drawing/2014/main" val="389547380"/>
                    </a:ext>
                  </a:extLst>
                </a:gridCol>
                <a:gridCol w="2068053">
                  <a:extLst>
                    <a:ext uri="{9D8B030D-6E8A-4147-A177-3AD203B41FA5}">
                      <a16:colId xmlns:a16="http://schemas.microsoft.com/office/drawing/2014/main" val="3777803385"/>
                    </a:ext>
                  </a:extLst>
                </a:gridCol>
                <a:gridCol w="2068053">
                  <a:extLst>
                    <a:ext uri="{9D8B030D-6E8A-4147-A177-3AD203B41FA5}">
                      <a16:colId xmlns:a16="http://schemas.microsoft.com/office/drawing/2014/main" val="1299643189"/>
                    </a:ext>
                  </a:extLst>
                </a:gridCol>
              </a:tblGrid>
              <a:tr h="394097">
                <a:tc>
                  <a:txBody>
                    <a:bodyPr/>
                    <a:lstStyle/>
                    <a:p>
                      <a:pPr fontAlgn="b"/>
                      <a:r>
                        <a:rPr lang="es-CL" sz="1100" b="1" dirty="0">
                          <a:solidFill>
                            <a:schemeClr val="bg1"/>
                          </a:solidFill>
                          <a:effectLst/>
                        </a:rPr>
                        <a:t>Parámetros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a:solidFill>
                            <a:schemeClr val="bg1"/>
                          </a:solidFill>
                          <a:effectLst/>
                        </a:rPr>
                        <a:t>RNNs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LSTMs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GRUs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extLst>
                  <a:ext uri="{0D108BD9-81ED-4DB2-BD59-A6C34878D82A}">
                    <a16:rowId xmlns:a16="http://schemas.microsoft.com/office/drawing/2014/main" val="3755442446"/>
                  </a:ext>
                </a:extLst>
              </a:tr>
              <a:tr h="394097">
                <a:tc>
                  <a:txBody>
                    <a:bodyPr/>
                    <a:lstStyle/>
                    <a:p>
                      <a:pPr fontAlgn="base"/>
                      <a:r>
                        <a:rPr lang="es-CL" sz="1100" b="1" dirty="0">
                          <a:effectLst/>
                        </a:rPr>
                        <a:t>Estructura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Simple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compleja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simple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14321412"/>
                  </a:ext>
                </a:extLst>
              </a:tr>
              <a:tr h="394097">
                <a:tc>
                  <a:txBody>
                    <a:bodyPr/>
                    <a:lstStyle/>
                    <a:p>
                      <a:pPr fontAlgn="base"/>
                      <a:r>
                        <a:rPr lang="es-CL" sz="1100" b="1" dirty="0">
                          <a:effectLst/>
                        </a:rPr>
                        <a:t>Entrenamiento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más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fácil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194886361"/>
                  </a:ext>
                </a:extLst>
              </a:tr>
              <a:tr h="394097">
                <a:tc>
                  <a:txBody>
                    <a:bodyPr/>
                    <a:lstStyle/>
                    <a:p>
                      <a:pPr fontAlgn="base"/>
                      <a:r>
                        <a:rPr lang="es-CL" sz="1100" b="1">
                          <a:effectLst/>
                        </a:rPr>
                        <a:t>Rendimiento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simples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a:effectLst/>
                        </a:rPr>
                        <a:t>Puede ser intermedio entre tareas simples y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804956084"/>
                  </a:ext>
                </a:extLst>
              </a:tr>
              <a:tr h="394097">
                <a:tc>
                  <a:txBody>
                    <a:bodyPr/>
                    <a:lstStyle/>
                    <a:p>
                      <a:pPr fontAlgn="base"/>
                      <a:r>
                        <a:rPr lang="es-CL" sz="1100" b="1">
                          <a:effectLst/>
                        </a:rPr>
                        <a:t>Estado oculto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Múltiples (celda de memoria)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574330819"/>
                  </a:ext>
                </a:extLst>
              </a:tr>
              <a:tr h="394097">
                <a:tc>
                  <a:txBody>
                    <a:bodyPr/>
                    <a:lstStyle/>
                    <a:p>
                      <a:pPr fontAlgn="base"/>
                      <a:r>
                        <a:rPr lang="es-CL" sz="1100" b="1">
                          <a:effectLst/>
                        </a:rPr>
                        <a:t>Compuertas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Ninguna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Entrada, salida, olvido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Actualización, reinicio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81405064"/>
                  </a:ext>
                </a:extLst>
              </a:tr>
              <a:tr h="394097">
                <a:tc>
                  <a:txBody>
                    <a:bodyPr/>
                    <a:lstStyle/>
                    <a:p>
                      <a:pPr fontAlgn="base"/>
                      <a:r>
                        <a:rPr lang="es-MX" sz="1100" b="1" dirty="0">
                          <a:effectLst/>
                        </a:rPr>
                        <a:t>Capacidad para retener dependencias a largo plazo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Limitada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Fuerte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dirty="0">
                          <a:effectLst/>
                        </a:rPr>
                        <a:t>Intermedia entre </a:t>
                      </a:r>
                      <a:r>
                        <a:rPr lang="es-MX" sz="1100" dirty="0" err="1">
                          <a:effectLst/>
                        </a:rPr>
                        <a:t>RNNs</a:t>
                      </a:r>
                      <a:r>
                        <a:rPr lang="es-MX" sz="1100" dirty="0">
                          <a:effectLst/>
                        </a:rPr>
                        <a:t> y </a:t>
                      </a:r>
                      <a:r>
                        <a:rPr lang="es-MX" sz="1100" dirty="0" err="1">
                          <a:effectLst/>
                        </a:rPr>
                        <a:t>LSTMs</a:t>
                      </a:r>
                      <a:endParaRPr lang="es-MX" sz="1100" dirty="0">
                        <a:effectLst/>
                      </a:endParaRP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307189916"/>
                  </a:ext>
                </a:extLst>
              </a:tr>
            </a:tbl>
          </a:graphicData>
        </a:graphic>
      </p:graphicFrame>
    </p:spTree>
    <p:extLst>
      <p:ext uri="{BB962C8B-B14F-4D97-AF65-F5344CB8AC3E}">
        <p14:creationId xmlns:p14="http://schemas.microsoft.com/office/powerpoint/2010/main" val="3447694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COMPARACIÓN ENTRE RNN, LSTM Y GRU</a:t>
            </a:r>
          </a:p>
        </p:txBody>
      </p:sp>
      <p:grpSp>
        <p:nvGrpSpPr>
          <p:cNvPr id="4" name="Grupo 3">
            <a:extLst>
              <a:ext uri="{FF2B5EF4-FFF2-40B4-BE49-F238E27FC236}">
                <a16:creationId xmlns:a16="http://schemas.microsoft.com/office/drawing/2014/main" id="{F594944B-84DF-1A61-1AD3-82CA60790DFC}"/>
              </a:ext>
            </a:extLst>
          </p:cNvPr>
          <p:cNvGrpSpPr/>
          <p:nvPr/>
        </p:nvGrpSpPr>
        <p:grpSpPr>
          <a:xfrm>
            <a:off x="7958890" y="526617"/>
            <a:ext cx="749216" cy="749216"/>
            <a:chOff x="10611853" y="702156"/>
            <a:chExt cx="998954" cy="998954"/>
          </a:xfrm>
        </p:grpSpPr>
        <p:sp>
          <p:nvSpPr>
            <p:cNvPr id="2" name="Elipse 1">
              <a:extLst>
                <a:ext uri="{FF2B5EF4-FFF2-40B4-BE49-F238E27FC236}">
                  <a16:creationId xmlns:a16="http://schemas.microsoft.com/office/drawing/2014/main" id="{768F11AE-875F-CB75-0CC9-C48BD0FA3A41}"/>
                </a:ext>
              </a:extLst>
            </p:cNvPr>
            <p:cNvSpPr/>
            <p:nvPr/>
          </p:nvSpPr>
          <p:spPr>
            <a:xfrm>
              <a:off x="10611853" y="702156"/>
              <a:ext cx="998954" cy="998954"/>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CL" sz="1050"/>
            </a:p>
          </p:txBody>
        </p:sp>
        <p:sp>
          <p:nvSpPr>
            <p:cNvPr id="3" name="Rectángulo 2" descr="Puerta cerrada con relleno sólido">
              <a:extLst>
                <a:ext uri="{FF2B5EF4-FFF2-40B4-BE49-F238E27FC236}">
                  <a16:creationId xmlns:a16="http://schemas.microsoft.com/office/drawing/2014/main" id="{ACE4E6DE-874A-A0B7-1A0C-AEBFB56BC7E4}"/>
                </a:ext>
              </a:extLst>
            </p:cNvPr>
            <p:cNvSpPr/>
            <p:nvPr/>
          </p:nvSpPr>
          <p:spPr>
            <a:xfrm>
              <a:off x="10792328" y="850278"/>
              <a:ext cx="653715" cy="65371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sz="1050"/>
            </a:p>
          </p:txBody>
        </p:sp>
      </p:grpSp>
      <p:pic>
        <p:nvPicPr>
          <p:cNvPr id="8" name="Marcador de contenido 7" descr="Imagen de la pantalla de un video juego&#10;&#10;Descripción generada automáticamente con confianza baja">
            <a:extLst>
              <a:ext uri="{FF2B5EF4-FFF2-40B4-BE49-F238E27FC236}">
                <a16:creationId xmlns:a16="http://schemas.microsoft.com/office/drawing/2014/main" id="{3401A2E1-D588-7257-8425-497D09DB261B}"/>
              </a:ext>
            </a:extLst>
          </p:cNvPr>
          <p:cNvPicPr>
            <a:picLocks noGrp="1" noChangeAspect="1"/>
          </p:cNvPicPr>
          <p:nvPr>
            <p:ph idx="1"/>
          </p:nvPr>
        </p:nvPicPr>
        <p:blipFill>
          <a:blip r:embed="rId4"/>
          <a:stretch>
            <a:fillRect/>
          </a:stretch>
        </p:blipFill>
        <p:spPr>
          <a:xfrm>
            <a:off x="435769" y="1816652"/>
            <a:ext cx="8272463" cy="2397212"/>
          </a:xfrm>
          <a:prstGeom prst="rect">
            <a:avLst/>
          </a:prstGeom>
        </p:spPr>
      </p:pic>
    </p:spTree>
    <p:extLst>
      <p:ext uri="{BB962C8B-B14F-4D97-AF65-F5344CB8AC3E}">
        <p14:creationId xmlns:p14="http://schemas.microsoft.com/office/powerpoint/2010/main" val="637713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n-US" sz="2100" dirty="0">
                <a:solidFill>
                  <a:schemeClr val="bg1"/>
                </a:solidFill>
                <a:latin typeface="Calibri" panose="020F0502020204030204" pitchFamily="34" charset="0"/>
                <a:cs typeface="Calibri" panose="020F0502020204030204" pitchFamily="34" charset="0"/>
              </a:rPr>
              <a:t>REDES NEURONALES RECURRENTES (RNN)</a:t>
            </a:r>
            <a:endParaRPr lang="pt-BR" dirty="0"/>
          </a:p>
        </p:txBody>
      </p:sp>
      <p:graphicFrame>
        <p:nvGraphicFramePr>
          <p:cNvPr id="4" name="Tabla 3">
            <a:extLst>
              <a:ext uri="{FF2B5EF4-FFF2-40B4-BE49-F238E27FC236}">
                <a16:creationId xmlns:a16="http://schemas.microsoft.com/office/drawing/2014/main" id="{E342804D-DB54-0A6F-5D1C-ADCC0DA43549}"/>
              </a:ext>
            </a:extLst>
          </p:cNvPr>
          <p:cNvGraphicFramePr>
            <a:graphicFrameLocks noGrp="1"/>
          </p:cNvGraphicFramePr>
          <p:nvPr>
            <p:extLst>
              <p:ext uri="{D42A27DB-BD31-4B8C-83A1-F6EECF244321}">
                <p14:modId xmlns:p14="http://schemas.microsoft.com/office/powerpoint/2010/main" val="62109839"/>
              </p:ext>
            </p:extLst>
          </p:nvPr>
        </p:nvGraphicFramePr>
        <p:xfrm>
          <a:off x="2" y="514783"/>
          <a:ext cx="9143997" cy="4223231"/>
        </p:xfrm>
        <a:graphic>
          <a:graphicData uri="http://schemas.openxmlformats.org/drawingml/2006/table">
            <a:tbl>
              <a:tblPr firstRow="1" bandRow="1">
                <a:tableStyleId>{5C22544A-7EE6-4342-B048-85BDC9FD1C3A}</a:tableStyleId>
              </a:tblPr>
              <a:tblGrid>
                <a:gridCol w="1335617">
                  <a:extLst>
                    <a:ext uri="{9D8B030D-6E8A-4147-A177-3AD203B41FA5}">
                      <a16:colId xmlns:a16="http://schemas.microsoft.com/office/drawing/2014/main" val="4153584445"/>
                    </a:ext>
                  </a:extLst>
                </a:gridCol>
                <a:gridCol w="2381869">
                  <a:extLst>
                    <a:ext uri="{9D8B030D-6E8A-4147-A177-3AD203B41FA5}">
                      <a16:colId xmlns:a16="http://schemas.microsoft.com/office/drawing/2014/main" val="4119843814"/>
                    </a:ext>
                  </a:extLst>
                </a:gridCol>
                <a:gridCol w="2682340">
                  <a:extLst>
                    <a:ext uri="{9D8B030D-6E8A-4147-A177-3AD203B41FA5}">
                      <a16:colId xmlns:a16="http://schemas.microsoft.com/office/drawing/2014/main" val="3447593998"/>
                    </a:ext>
                  </a:extLst>
                </a:gridCol>
                <a:gridCol w="2744171">
                  <a:extLst>
                    <a:ext uri="{9D8B030D-6E8A-4147-A177-3AD203B41FA5}">
                      <a16:colId xmlns:a16="http://schemas.microsoft.com/office/drawing/2014/main" val="1651066410"/>
                    </a:ext>
                  </a:extLst>
                </a:gridCol>
              </a:tblGrid>
              <a:tr h="359891">
                <a:tc>
                  <a:txBody>
                    <a:bodyPr/>
                    <a:lstStyle/>
                    <a:p>
                      <a:endParaRPr lang="es-CL" sz="1200" dirty="0"/>
                    </a:p>
                  </a:txBody>
                  <a:tcPr marL="68580" marR="68580" marT="34290" marB="34290"/>
                </a:tc>
                <a:tc>
                  <a:txBody>
                    <a:bodyPr/>
                    <a:lstStyle/>
                    <a:p>
                      <a:r>
                        <a:rPr lang="es-MX" sz="1200" dirty="0"/>
                        <a:t>Red neuronal recurrente (RNN)</a:t>
                      </a:r>
                      <a:endParaRPr lang="es-CL" sz="1200" dirty="0"/>
                    </a:p>
                  </a:txBody>
                  <a:tcPr marL="68580" marR="68580" marT="34290" marB="34290"/>
                </a:tc>
                <a:tc>
                  <a:txBody>
                    <a:bodyPr/>
                    <a:lstStyle/>
                    <a:p>
                      <a:r>
                        <a:rPr lang="es-MX" sz="1200" dirty="0"/>
                        <a:t>Memoria a largo plazo (LSTM)</a:t>
                      </a:r>
                      <a:endParaRPr lang="es-CL" sz="1200" dirty="0"/>
                    </a:p>
                  </a:txBody>
                  <a:tcPr marL="68580" marR="68580" marT="34290" marB="34290"/>
                </a:tc>
                <a:tc>
                  <a:txBody>
                    <a:bodyPr/>
                    <a:lstStyle/>
                    <a:p>
                      <a:r>
                        <a:rPr lang="es-MX" sz="1200" dirty="0"/>
                        <a:t>Unidad recurrente cerrada (GRU)</a:t>
                      </a:r>
                      <a:endParaRPr lang="es-CL" sz="1200" dirty="0"/>
                    </a:p>
                  </a:txBody>
                  <a:tcPr marL="68580" marR="68580" marT="34290" marB="34290"/>
                </a:tc>
                <a:extLst>
                  <a:ext uri="{0D108BD9-81ED-4DB2-BD59-A6C34878D82A}">
                    <a16:rowId xmlns:a16="http://schemas.microsoft.com/office/drawing/2014/main" val="1055228997"/>
                  </a:ext>
                </a:extLst>
              </a:tr>
              <a:tr h="1117556">
                <a:tc>
                  <a:txBody>
                    <a:bodyPr/>
                    <a:lstStyle/>
                    <a:p>
                      <a:r>
                        <a:rPr lang="es-CL" sz="1200" b="1" dirty="0"/>
                        <a:t>Características</a:t>
                      </a:r>
                    </a:p>
                    <a:p>
                      <a:r>
                        <a:rPr lang="es-CL" sz="1200" b="1" dirty="0"/>
                        <a:t>clave</a:t>
                      </a:r>
                    </a:p>
                    <a:p>
                      <a:endParaRPr lang="es-CL" sz="1200" b="1" dirty="0"/>
                    </a:p>
                  </a:txBody>
                  <a:tcPr marL="68580" marR="68580" marT="34290" marB="34290"/>
                </a:tc>
                <a:tc>
                  <a:txBody>
                    <a:bodyPr/>
                    <a:lstStyle/>
                    <a:p>
                      <a:r>
                        <a:rPr lang="es-MX" sz="1200" dirty="0"/>
                        <a:t>- Las conexiones recurrentes</a:t>
                      </a:r>
                    </a:p>
                    <a:p>
                      <a:r>
                        <a:rPr lang="es-MX" sz="1200" dirty="0"/>
                        <a:t>permiten la retención de "memoria" de pasos de tiempo</a:t>
                      </a:r>
                    </a:p>
                    <a:p>
                      <a:r>
                        <a:rPr lang="es-MX" sz="1200" dirty="0"/>
                        <a:t>anteriores.</a:t>
                      </a:r>
                      <a:endParaRPr lang="es-CL" sz="1200" dirty="0"/>
                    </a:p>
                  </a:txBody>
                  <a:tcPr marL="68580" marR="68580" marT="34290" marB="34290"/>
                </a:tc>
                <a:tc>
                  <a:txBody>
                    <a:bodyPr/>
                    <a:lstStyle/>
                    <a:p>
                      <a:r>
                        <a:rPr lang="es-MX" sz="1200" dirty="0"/>
                        <a:t>- Utiliza puertas (entrada, olvido y salida) para regular el flujo de información.</a:t>
                      </a:r>
                    </a:p>
                    <a:p>
                      <a:r>
                        <a:rPr lang="es-MX" sz="1200" dirty="0"/>
                        <a:t>- Tiene un estado de celda además del estado oculto para transportar información a través de secuencias largas.</a:t>
                      </a:r>
                      <a:endParaRPr lang="es-CL" sz="1200" dirty="0"/>
                    </a:p>
                  </a:txBody>
                  <a:tcPr marL="68580" marR="68580" marT="34290" marB="34290"/>
                </a:tc>
                <a:tc>
                  <a:txBody>
                    <a:bodyPr/>
                    <a:lstStyle/>
                    <a:p>
                      <a:r>
                        <a:rPr lang="es-MX" sz="1200" dirty="0"/>
                        <a:t>- Contiene dos puertas: puerta de reinicio y puerta de actualización.</a:t>
                      </a:r>
                    </a:p>
                    <a:p>
                      <a:r>
                        <a:rPr lang="es-MX" sz="1200" dirty="0"/>
                        <a:t>- Fusiona el estado de la celda y el estado oculto.</a:t>
                      </a:r>
                    </a:p>
                    <a:p>
                      <a:endParaRPr lang="es-CL" sz="1200" dirty="0"/>
                    </a:p>
                  </a:txBody>
                  <a:tcPr marL="68580" marR="68580" marT="34290" marB="34290"/>
                </a:tc>
                <a:extLst>
                  <a:ext uri="{0D108BD9-81ED-4DB2-BD59-A6C34878D82A}">
                    <a16:rowId xmlns:a16="http://schemas.microsoft.com/office/drawing/2014/main" val="1999581185"/>
                  </a:ext>
                </a:extLst>
              </a:tr>
              <a:tr h="1117556">
                <a:tc>
                  <a:txBody>
                    <a:bodyPr/>
                    <a:lstStyle/>
                    <a:p>
                      <a:r>
                        <a:rPr lang="es-CL" sz="1200" b="1" dirty="0"/>
                        <a:t>Ventajas</a:t>
                      </a:r>
                    </a:p>
                  </a:txBody>
                  <a:tcPr marL="68580" marR="68580" marT="34290" marB="34290"/>
                </a:tc>
                <a:tc>
                  <a:txBody>
                    <a:bodyPr/>
                    <a:lstStyle/>
                    <a:p>
                      <a:r>
                        <a:rPr lang="es-MX" sz="1200" dirty="0"/>
                        <a:t>- Estructura simple.</a:t>
                      </a:r>
                    </a:p>
                    <a:p>
                      <a:r>
                        <a:rPr lang="es-MX" sz="1200" dirty="0"/>
                        <a:t>- Adecuado para tareas con secuencias cortas.</a:t>
                      </a:r>
                      <a:endParaRPr lang="es-CL" sz="1200" dirty="0"/>
                    </a:p>
                  </a:txBody>
                  <a:tcPr marL="68580" marR="68580" marT="34290" marB="34290"/>
                </a:tc>
                <a:tc>
                  <a:txBody>
                    <a:bodyPr/>
                    <a:lstStyle/>
                    <a:p>
                      <a:r>
                        <a:rPr lang="es-MX" sz="1200" dirty="0"/>
                        <a:t>- Puede capturar y recordar</a:t>
                      </a:r>
                    </a:p>
                    <a:p>
                      <a:r>
                        <a:rPr lang="es-MX" sz="1200" dirty="0"/>
                        <a:t>dependencias a largo plazo en los datos.</a:t>
                      </a:r>
                    </a:p>
                    <a:p>
                      <a:r>
                        <a:rPr lang="es-MX" sz="1200" dirty="0"/>
                        <a:t>- Mitiga el problema de desvanecimiento de gradiente de </a:t>
                      </a:r>
                      <a:r>
                        <a:rPr lang="es-MX" sz="1100" dirty="0"/>
                        <a:t>los</a:t>
                      </a:r>
                      <a:r>
                        <a:rPr lang="es-MX" sz="1200" dirty="0"/>
                        <a:t> RNN.</a:t>
                      </a:r>
                    </a:p>
                    <a:p>
                      <a:endParaRPr lang="es-CL" sz="1200" dirty="0"/>
                    </a:p>
                  </a:txBody>
                  <a:tcPr marL="68580" marR="68580" marT="34290" marB="34290"/>
                </a:tc>
                <a:tc>
                  <a:txBody>
                    <a:bodyPr/>
                    <a:lstStyle/>
                    <a:p>
                      <a:r>
                        <a:rPr lang="es-MX" sz="1200" dirty="0"/>
                        <a:t>- Menos parámetros que LSTM, lo</a:t>
                      </a:r>
                    </a:p>
                    <a:p>
                      <a:r>
                        <a:rPr lang="es-MX" sz="1200" dirty="0"/>
                        <a:t>que a menudo conduce a tiempos de entrenamiento más rápidos.</a:t>
                      </a:r>
                    </a:p>
                    <a:p>
                      <a:r>
                        <a:rPr lang="es-MX" sz="1200" dirty="0"/>
                        <a:t>- Estructura simplificada manteniendo la capacidad de capturar dependencias a largo plazo.</a:t>
                      </a:r>
                      <a:endParaRPr lang="es-CL" sz="1200" dirty="0"/>
                    </a:p>
                  </a:txBody>
                  <a:tcPr marL="68580" marR="68580" marT="34290" marB="34290"/>
                </a:tc>
                <a:extLst>
                  <a:ext uri="{0D108BD9-81ED-4DB2-BD59-A6C34878D82A}">
                    <a16:rowId xmlns:a16="http://schemas.microsoft.com/office/drawing/2014/main" val="1630719529"/>
                  </a:ext>
                </a:extLst>
              </a:tr>
              <a:tr h="1117556">
                <a:tc>
                  <a:txBody>
                    <a:bodyPr/>
                    <a:lstStyle/>
                    <a:p>
                      <a:r>
                        <a:rPr lang="es-CL" sz="1200" b="1" dirty="0"/>
                        <a:t>Desventajas </a:t>
                      </a:r>
                    </a:p>
                  </a:txBody>
                  <a:tcPr marL="68580" marR="68580" marT="34290" marB="34290"/>
                </a:tc>
                <a:tc>
                  <a:txBody>
                    <a:bodyPr/>
                    <a:lstStyle/>
                    <a:p>
                      <a:r>
                        <a:rPr lang="es-MX" sz="1200" dirty="0"/>
                        <a:t>- Sufre el problema del gradiente que desaparece y</a:t>
                      </a:r>
                    </a:p>
                    <a:p>
                      <a:r>
                        <a:rPr lang="es-MX" sz="1200" dirty="0"/>
                        <a:t>explota, lo que dificulta el aprendizaje de dependencias a largo plazo.</a:t>
                      </a:r>
                    </a:p>
                    <a:p>
                      <a:r>
                        <a:rPr lang="es-MX" sz="1200" dirty="0"/>
                        <a:t>- Capacidad de memoria limitada</a:t>
                      </a:r>
                      <a:endParaRPr lang="es-CL" sz="1200" dirty="0"/>
                    </a:p>
                  </a:txBody>
                  <a:tcPr marL="68580" marR="68580" marT="34290" marB="34290"/>
                </a:tc>
                <a:tc>
                  <a:txBody>
                    <a:bodyPr/>
                    <a:lstStyle/>
                    <a:p>
                      <a:r>
                        <a:rPr lang="es-MX" sz="1200" dirty="0"/>
                        <a:t>- Más intensivo desde el punto</a:t>
                      </a:r>
                    </a:p>
                    <a:p>
                      <a:r>
                        <a:rPr lang="es-MX" sz="1200" dirty="0"/>
                        <a:t>de vista computacional que los RNN.</a:t>
                      </a:r>
                    </a:p>
                    <a:p>
                      <a:r>
                        <a:rPr lang="es-MX" sz="1200" dirty="0"/>
                        <a:t>- La complejidad puede llevar a</a:t>
                      </a:r>
                    </a:p>
                    <a:p>
                      <a:r>
                        <a:rPr lang="es-MX" sz="1200" dirty="0"/>
                        <a:t>tiempos de entrenamiento más</a:t>
                      </a:r>
                    </a:p>
                    <a:p>
                      <a:r>
                        <a:rPr lang="es-MX" sz="1200" dirty="0"/>
                        <a:t>prolongados.</a:t>
                      </a:r>
                    </a:p>
                    <a:p>
                      <a:endParaRPr lang="es-CL" sz="1200" dirty="0"/>
                    </a:p>
                  </a:txBody>
                  <a:tcPr marL="68580" marR="68580" marT="34290" marB="34290"/>
                </a:tc>
                <a:tc>
                  <a:txBody>
                    <a:bodyPr/>
                    <a:lstStyle/>
                    <a:p>
                      <a:r>
                        <a:rPr lang="es-MX" sz="1200" dirty="0"/>
                        <a:t>- Es posible que no capture</a:t>
                      </a:r>
                    </a:p>
                    <a:p>
                      <a:r>
                        <a:rPr lang="es-MX" sz="1200" dirty="0"/>
                        <a:t>las dependencias a largo plazo</a:t>
                      </a:r>
                    </a:p>
                    <a:p>
                      <a:r>
                        <a:rPr lang="es-MX" sz="1200" dirty="0"/>
                        <a:t>con tanta eficacia como LSTM en</a:t>
                      </a:r>
                    </a:p>
                    <a:p>
                      <a:r>
                        <a:rPr lang="es-MX" sz="1200" dirty="0"/>
                        <a:t>algunas tareas.</a:t>
                      </a:r>
                      <a:endParaRPr lang="es-CL" sz="1200" dirty="0"/>
                    </a:p>
                  </a:txBody>
                  <a:tcPr marL="68580" marR="68580" marT="34290" marB="34290"/>
                </a:tc>
                <a:extLst>
                  <a:ext uri="{0D108BD9-81ED-4DB2-BD59-A6C34878D82A}">
                    <a16:rowId xmlns:a16="http://schemas.microsoft.com/office/drawing/2014/main" val="1492485357"/>
                  </a:ext>
                </a:extLst>
              </a:tr>
            </a:tbl>
          </a:graphicData>
        </a:graphic>
      </p:graphicFrame>
    </p:spTree>
    <p:extLst>
      <p:ext uri="{BB962C8B-B14F-4D97-AF65-F5344CB8AC3E}">
        <p14:creationId xmlns:p14="http://schemas.microsoft.com/office/powerpoint/2010/main" val="3039832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a:t>En general, los LSTM tienden a ser más efectivos en tareas que requieren que la red almacene y acceda a dependencias a largo plazo. </a:t>
            </a:r>
          </a:p>
          <a:p>
            <a:pPr algn="just"/>
            <a:r>
              <a:rPr lang="es-MX" sz="1500" dirty="0"/>
              <a:t>Por otro lado, las GRU son más efectivas en tareas que requieren que la red aprenda rápidamente y se adapte a nuevas entradas.</a:t>
            </a:r>
          </a:p>
          <a:p>
            <a:pPr algn="just"/>
            <a:r>
              <a:rPr lang="es-MX" sz="1500" dirty="0"/>
              <a:t>No existe un único tipo "mejor" de RNN para todas las tareas, y la elección entre </a:t>
            </a:r>
            <a:r>
              <a:rPr lang="es-MX" sz="1500" dirty="0" err="1"/>
              <a:t>LSTMs</a:t>
            </a:r>
            <a:r>
              <a:rPr lang="es-MX" sz="1500" dirty="0"/>
              <a:t>, </a:t>
            </a:r>
            <a:r>
              <a:rPr lang="es-MX" sz="1500" dirty="0" err="1"/>
              <a:t>GRUs</a:t>
            </a:r>
            <a:r>
              <a:rPr lang="es-MX" sz="1500" dirty="0"/>
              <a:t> y otros tipos de RNN dependerá de los requisitos específicos de la tarea en cuestión. En general, es una buena idea probar varios tipos de RNN y ver cuál funciona mejor para la tarea específica. </a:t>
            </a:r>
            <a:endParaRPr lang="es-ES" sz="1500" dirty="0"/>
          </a:p>
        </p:txBody>
      </p:sp>
    </p:spTree>
    <p:extLst>
      <p:ext uri="{BB962C8B-B14F-4D97-AF65-F5344CB8AC3E}">
        <p14:creationId xmlns:p14="http://schemas.microsoft.com/office/powerpoint/2010/main" val="4217663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577850"/>
            <a:ext cx="8469313" cy="3176588"/>
          </a:xfrm>
        </p:spPr>
        <p:txBody>
          <a:bodyPr>
            <a:normAutofit fontScale="85000" lnSpcReduction="10000"/>
          </a:bodyPr>
          <a:lstStyle/>
          <a:p>
            <a:pPr marL="0" indent="0" algn="just">
              <a:buNone/>
            </a:pPr>
            <a:r>
              <a:rPr lang="es-ES" b="1" dirty="0"/>
              <a:t>SERIES DE TIEMPO V/S DATOS TRANSVERSALES</a:t>
            </a:r>
          </a:p>
          <a:p>
            <a:pPr marL="0" indent="0" algn="just">
              <a:buNone/>
            </a:pPr>
            <a:endParaRPr lang="es-ES" b="1" dirty="0"/>
          </a:p>
          <a:p>
            <a:pPr marL="0" indent="0" algn="just">
              <a:buNone/>
            </a:pPr>
            <a:endParaRPr lang="es-ES" b="1" dirty="0"/>
          </a:p>
          <a:p>
            <a:pPr marL="0" indent="0" algn="just">
              <a:buNone/>
            </a:pPr>
            <a:r>
              <a:rPr lang="es-ES" dirty="0">
                <a:solidFill>
                  <a:schemeClr val="tx1"/>
                </a:solidFill>
              </a:rPr>
              <a:t>En un conjunto de datos de sección cruzada, también conocidos como </a:t>
            </a:r>
            <a:r>
              <a:rPr lang="es-ES" b="1" dirty="0">
                <a:solidFill>
                  <a:schemeClr val="tx1"/>
                </a:solidFill>
              </a:rPr>
              <a:t>datos transversales</a:t>
            </a:r>
            <a:r>
              <a:rPr lang="es-ES" dirty="0">
                <a:solidFill>
                  <a:schemeClr val="tx1"/>
                </a:solidFill>
              </a:rPr>
              <a:t>, cada fila representa una “entidad” distinta, como un individuo, una empresa, un país o una región, y cada “columna” representa una variable específica que se ha medido para esas entidades en un momento determinado.</a:t>
            </a:r>
          </a:p>
          <a:p>
            <a:pPr algn="just">
              <a:buFont typeface="Wingdings" panose="05000000000000000000" pitchFamily="2" charset="2"/>
              <a:buChar char="Ø"/>
            </a:pPr>
            <a:r>
              <a:rPr lang="es-ES" dirty="0">
                <a:solidFill>
                  <a:schemeClr val="tx1"/>
                </a:solidFill>
              </a:rPr>
              <a:t>Por ejemplo, si estuviéramos recopilando datos de ingresos y nivel educativo para diferentes personas en un país en un solo año, tendríamos un conjunto de datos de sección cruzada. Cada fila del conjunto de datos representaría a una persona, y las columnas representarían las variables como ingresos y nivel educativo.</a:t>
            </a:r>
          </a:p>
        </p:txBody>
      </p:sp>
    </p:spTree>
    <p:extLst>
      <p:ext uri="{BB962C8B-B14F-4D97-AF65-F5344CB8AC3E}">
        <p14:creationId xmlns:p14="http://schemas.microsoft.com/office/powerpoint/2010/main" val="3110658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Diferencia CNN y RNN</a:t>
            </a:r>
            <a:endParaRPr sz="2600">
              <a:latin typeface="Sora"/>
              <a:ea typeface="Sora"/>
              <a:cs typeface="Sora"/>
              <a:sym typeface="Sora"/>
            </a:endParaRPr>
          </a:p>
        </p:txBody>
      </p:sp>
      <p:sp>
        <p:nvSpPr>
          <p:cNvPr id="523" name="Google Shape;523;p26"/>
          <p:cNvSpPr/>
          <p:nvPr/>
        </p:nvSpPr>
        <p:spPr>
          <a:xfrm>
            <a:off x="2935425" y="1510144"/>
            <a:ext cx="4940700" cy="10839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procesar imágenes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Datos de entrada y de salida independientes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clasificación</a:t>
            </a:r>
            <a:endParaRPr sz="1100" dirty="0">
              <a:latin typeface="Work Sans Medium"/>
              <a:ea typeface="Work Sans Medium"/>
              <a:cs typeface="Work Sans Medium"/>
              <a:sym typeface="Work Sans Medium"/>
            </a:endParaRPr>
          </a:p>
        </p:txBody>
      </p:sp>
      <p:sp>
        <p:nvSpPr>
          <p:cNvPr id="524" name="Google Shape;524;p26"/>
          <p:cNvSpPr/>
          <p:nvPr/>
        </p:nvSpPr>
        <p:spPr>
          <a:xfrm>
            <a:off x="2924775" y="2854819"/>
            <a:ext cx="4940700" cy="11208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calcular tendencias y series de tiempo</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Los datos de entrada y de salida dependen de valores anteriores</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regresión</a:t>
            </a:r>
            <a:endParaRPr sz="1100">
              <a:solidFill>
                <a:schemeClr val="dk1"/>
              </a:solidFill>
              <a:latin typeface="Work Sans Medium"/>
              <a:ea typeface="Work Sans Medium"/>
              <a:cs typeface="Work Sans Medium"/>
              <a:sym typeface="Work Sans Medium"/>
            </a:endParaRPr>
          </a:p>
        </p:txBody>
      </p:sp>
      <p:cxnSp>
        <p:nvCxnSpPr>
          <p:cNvPr id="525" name="Google Shape;525;p26"/>
          <p:cNvCxnSpPr/>
          <p:nvPr/>
        </p:nvCxnSpPr>
        <p:spPr>
          <a:xfrm>
            <a:off x="2248875" y="2052056"/>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cxnSp>
        <p:nvCxnSpPr>
          <p:cNvPr id="526" name="Google Shape;526;p26"/>
          <p:cNvCxnSpPr/>
          <p:nvPr/>
        </p:nvCxnSpPr>
        <p:spPr>
          <a:xfrm>
            <a:off x="2248875" y="3456919"/>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sp>
        <p:nvSpPr>
          <p:cNvPr id="527" name="Google Shape;527;p26"/>
          <p:cNvSpPr/>
          <p:nvPr/>
        </p:nvSpPr>
        <p:spPr>
          <a:xfrm>
            <a:off x="1226588" y="1625006"/>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CNN</a:t>
            </a:r>
            <a:endParaRPr sz="1100">
              <a:solidFill>
                <a:srgbClr val="004987"/>
              </a:solidFill>
            </a:endParaRPr>
          </a:p>
        </p:txBody>
      </p:sp>
      <p:sp>
        <p:nvSpPr>
          <p:cNvPr id="528" name="Google Shape;528;p26"/>
          <p:cNvSpPr/>
          <p:nvPr/>
        </p:nvSpPr>
        <p:spPr>
          <a:xfrm>
            <a:off x="1226588" y="3030094"/>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RNN</a:t>
            </a:r>
            <a:endParaRPr sz="1100">
              <a:solidFill>
                <a:srgbClr val="004987"/>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32"/>
          <p:cNvPicPr preferRelativeResize="0"/>
          <p:nvPr/>
        </p:nvPicPr>
        <p:blipFill rotWithShape="1">
          <a:blip r:embed="rId3">
            <a:alphaModFix/>
          </a:blip>
          <a:srcRect l="5055" t="12048" r="4175" b="11789"/>
          <a:stretch/>
        </p:blipFill>
        <p:spPr>
          <a:xfrm>
            <a:off x="1467562" y="1890431"/>
            <a:ext cx="6354056" cy="2159046"/>
          </a:xfrm>
          <a:prstGeom prst="rect">
            <a:avLst/>
          </a:prstGeom>
          <a:noFill/>
          <a:ln>
            <a:noFill/>
          </a:ln>
        </p:spPr>
      </p:pic>
      <p:sp>
        <p:nvSpPr>
          <p:cNvPr id="711" name="Google Shape;711;p32"/>
          <p:cNvSpPr txBox="1"/>
          <p:nvPr/>
        </p:nvSpPr>
        <p:spPr>
          <a:xfrm>
            <a:off x="371906" y="2862225"/>
            <a:ext cx="7128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Evita el overffiting</a:t>
            </a:r>
            <a:endParaRPr sz="800" b="1">
              <a:latin typeface="Work Sans"/>
              <a:ea typeface="Work Sans"/>
              <a:cs typeface="Work Sans"/>
              <a:sym typeface="Work Sans"/>
            </a:endParaRPr>
          </a:p>
        </p:txBody>
      </p:sp>
      <p:sp>
        <p:nvSpPr>
          <p:cNvPr id="712" name="Google Shape;712;p32"/>
          <p:cNvSpPr txBox="1"/>
          <p:nvPr/>
        </p:nvSpPr>
        <p:spPr>
          <a:xfrm>
            <a:off x="1536694" y="1407844"/>
            <a:ext cx="20610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Sequential incia red neuronal</a:t>
            </a:r>
            <a:endParaRPr sz="800" b="1">
              <a:latin typeface="Work Sans"/>
              <a:ea typeface="Work Sans"/>
              <a:cs typeface="Work Sans"/>
              <a:sym typeface="Work Sans"/>
            </a:endParaRPr>
          </a:p>
        </p:txBody>
      </p:sp>
      <p:sp>
        <p:nvSpPr>
          <p:cNvPr id="713" name="Google Shape;713;p32"/>
          <p:cNvSpPr txBox="1"/>
          <p:nvPr/>
        </p:nvSpPr>
        <p:spPr>
          <a:xfrm>
            <a:off x="3878330" y="1293541"/>
            <a:ext cx="14685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Return_sequence debe ser True, excepto en la última capa redundante</a:t>
            </a:r>
            <a:endParaRPr sz="800" b="1">
              <a:latin typeface="Work Sans"/>
              <a:ea typeface="Work Sans"/>
              <a:cs typeface="Work Sans"/>
              <a:sym typeface="Work Sans"/>
            </a:endParaRPr>
          </a:p>
        </p:txBody>
      </p:sp>
      <p:sp>
        <p:nvSpPr>
          <p:cNvPr id="714" name="Google Shape;714;p32"/>
          <p:cNvSpPr txBox="1"/>
          <p:nvPr/>
        </p:nvSpPr>
        <p:spPr>
          <a:xfrm>
            <a:off x="5461353" y="1309613"/>
            <a:ext cx="1468500" cy="507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Indicar la forma en que recibirá los primeros datos</a:t>
            </a:r>
            <a:endParaRPr sz="800" b="1">
              <a:latin typeface="Work Sans"/>
              <a:ea typeface="Work Sans"/>
              <a:cs typeface="Work Sans"/>
              <a:sym typeface="Work Sans"/>
            </a:endParaRPr>
          </a:p>
        </p:txBody>
      </p:sp>
      <p:cxnSp>
        <p:nvCxnSpPr>
          <p:cNvPr id="715" name="Google Shape;715;p32"/>
          <p:cNvCxnSpPr>
            <a:stCxn id="711" idx="3"/>
          </p:cNvCxnSpPr>
          <p:nvPr/>
        </p:nvCxnSpPr>
        <p:spPr>
          <a:xfrm>
            <a:off x="1084706" y="3054675"/>
            <a:ext cx="515400" cy="9600"/>
          </a:xfrm>
          <a:prstGeom prst="straightConnector1">
            <a:avLst/>
          </a:prstGeom>
          <a:noFill/>
          <a:ln w="19050" cap="flat" cmpd="sng">
            <a:solidFill>
              <a:srgbClr val="CC00CC"/>
            </a:solidFill>
            <a:prstDash val="solid"/>
            <a:round/>
            <a:headEnd type="none" w="med" len="med"/>
            <a:tailEnd type="oval" w="med" len="med"/>
          </a:ln>
        </p:spPr>
      </p:cxnSp>
      <p:sp>
        <p:nvSpPr>
          <p:cNvPr id="716" name="Google Shape;716;p32"/>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RNN en Python con Keras</a:t>
            </a:r>
            <a:endParaRPr sz="2600" b="1">
              <a:latin typeface="Sora"/>
              <a:ea typeface="Sora"/>
              <a:cs typeface="Sora"/>
              <a:sym typeface="Sora"/>
            </a:endParaRPr>
          </a:p>
        </p:txBody>
      </p:sp>
      <p:cxnSp>
        <p:nvCxnSpPr>
          <p:cNvPr id="717" name="Google Shape;717;p32"/>
          <p:cNvCxnSpPr/>
          <p:nvPr/>
        </p:nvCxnSpPr>
        <p:spPr>
          <a:xfrm>
            <a:off x="2165306" y="1771988"/>
            <a:ext cx="0" cy="424500"/>
          </a:xfrm>
          <a:prstGeom prst="straightConnector1">
            <a:avLst/>
          </a:prstGeom>
          <a:noFill/>
          <a:ln w="19050" cap="flat" cmpd="sng">
            <a:solidFill>
              <a:srgbClr val="CC00CC"/>
            </a:solidFill>
            <a:prstDash val="solid"/>
            <a:round/>
            <a:headEnd type="none" w="med" len="med"/>
            <a:tailEnd type="oval" w="med" len="med"/>
          </a:ln>
        </p:spPr>
      </p:cxnSp>
      <p:cxnSp>
        <p:nvCxnSpPr>
          <p:cNvPr id="718" name="Google Shape;718;p32"/>
          <p:cNvCxnSpPr/>
          <p:nvPr/>
        </p:nvCxnSpPr>
        <p:spPr>
          <a:xfrm flipH="1">
            <a:off x="4569600" y="1771988"/>
            <a:ext cx="2400" cy="667800"/>
          </a:xfrm>
          <a:prstGeom prst="straightConnector1">
            <a:avLst/>
          </a:prstGeom>
          <a:noFill/>
          <a:ln w="19050" cap="flat" cmpd="sng">
            <a:solidFill>
              <a:srgbClr val="CC00CC"/>
            </a:solidFill>
            <a:prstDash val="solid"/>
            <a:round/>
            <a:headEnd type="none" w="med" len="med"/>
            <a:tailEnd type="oval" w="med" len="med"/>
          </a:ln>
        </p:spPr>
      </p:cxnSp>
      <p:cxnSp>
        <p:nvCxnSpPr>
          <p:cNvPr id="719" name="Google Shape;719;p32"/>
          <p:cNvCxnSpPr/>
          <p:nvPr/>
        </p:nvCxnSpPr>
        <p:spPr>
          <a:xfrm flipH="1">
            <a:off x="5675775" y="1829138"/>
            <a:ext cx="2400" cy="621000"/>
          </a:xfrm>
          <a:prstGeom prst="straightConnector1">
            <a:avLst/>
          </a:prstGeom>
          <a:noFill/>
          <a:ln w="19050" cap="flat" cmpd="sng">
            <a:solidFill>
              <a:srgbClr val="CC00CC"/>
            </a:solidFill>
            <a:prstDash val="solid"/>
            <a:round/>
            <a:headEnd type="none" w="med" len="med"/>
            <a:tailEnd type="oval" w="med" len="med"/>
          </a:ln>
        </p:spPr>
      </p:cxnSp>
      <p:sp>
        <p:nvSpPr>
          <p:cNvPr id="720" name="Google Shape;720;p32"/>
          <p:cNvSpPr txBox="1"/>
          <p:nvPr/>
        </p:nvSpPr>
        <p:spPr>
          <a:xfrm>
            <a:off x="2179913" y="4305263"/>
            <a:ext cx="10749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 salida de la red neuronal</a:t>
            </a:r>
            <a:endParaRPr sz="800" b="1">
              <a:latin typeface="Work Sans"/>
              <a:ea typeface="Work Sans"/>
              <a:cs typeface="Work Sans"/>
              <a:sym typeface="Work Sans"/>
            </a:endParaRPr>
          </a:p>
        </p:txBody>
      </p:sp>
      <p:cxnSp>
        <p:nvCxnSpPr>
          <p:cNvPr id="721" name="Google Shape;721;p32"/>
          <p:cNvCxnSpPr/>
          <p:nvPr/>
        </p:nvCxnSpPr>
        <p:spPr>
          <a:xfrm flipH="1">
            <a:off x="2578800" y="3891038"/>
            <a:ext cx="5100" cy="422700"/>
          </a:xfrm>
          <a:prstGeom prst="straightConnector1">
            <a:avLst/>
          </a:prstGeom>
          <a:noFill/>
          <a:ln w="19050" cap="flat" cmpd="sng">
            <a:solidFill>
              <a:srgbClr val="CC00CC"/>
            </a:solidFill>
            <a:prstDash val="solid"/>
            <a:round/>
            <a:headEnd type="oval"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649288"/>
            <a:ext cx="8470900" cy="498475"/>
          </a:xfrm>
        </p:spPr>
        <p:txBody>
          <a:bodyPr>
            <a:normAutofit/>
          </a:bodyPr>
          <a:lstStyle/>
          <a:p>
            <a:pPr marL="0" indent="0" algn="just">
              <a:buNone/>
            </a:pPr>
            <a:r>
              <a:rPr lang="es-ES" b="1" dirty="0"/>
              <a:t>SERIES DE TIEMPO V/S DATOS TRANSVERSALES</a:t>
            </a:r>
          </a:p>
        </p:txBody>
      </p:sp>
      <p:graphicFrame>
        <p:nvGraphicFramePr>
          <p:cNvPr id="2" name="Marcador de contenido 2">
            <a:extLst>
              <a:ext uri="{FF2B5EF4-FFF2-40B4-BE49-F238E27FC236}">
                <a16:creationId xmlns:a16="http://schemas.microsoft.com/office/drawing/2014/main" id="{75E862B7-9242-1DA7-B450-CBAC0A29664C}"/>
              </a:ext>
            </a:extLst>
          </p:cNvPr>
          <p:cNvGraphicFramePr>
            <a:graphicFrameLocks/>
          </p:cNvGraphicFramePr>
          <p:nvPr/>
        </p:nvGraphicFramePr>
        <p:xfrm>
          <a:off x="1194955" y="1530928"/>
          <a:ext cx="6754091" cy="189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24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103A6C0-5960-3102-B0B6-BF2BDAC71EED}"/>
              </a:ext>
            </a:extLst>
          </p:cNvPr>
          <p:cNvGraphicFramePr>
            <a:graphicFrameLocks noGrp="1"/>
          </p:cNvGraphicFramePr>
          <p:nvPr>
            <p:extLst>
              <p:ext uri="{D42A27DB-BD31-4B8C-83A1-F6EECF244321}">
                <p14:modId xmlns:p14="http://schemas.microsoft.com/office/powerpoint/2010/main" val="383829944"/>
              </p:ext>
            </p:extLst>
          </p:nvPr>
        </p:nvGraphicFramePr>
        <p:xfrm>
          <a:off x="794407" y="1120034"/>
          <a:ext cx="7345220" cy="3041944"/>
        </p:xfrm>
        <a:graphic>
          <a:graphicData uri="http://schemas.openxmlformats.org/drawingml/2006/table">
            <a:tbl>
              <a:tblPr firstRow="1" bandRow="1">
                <a:tableStyleId>{C083E6E3-FA7D-4D7B-A595-EF9225AFEA82}</a:tableStyleId>
              </a:tblPr>
              <a:tblGrid>
                <a:gridCol w="1535375">
                  <a:extLst>
                    <a:ext uri="{9D8B030D-6E8A-4147-A177-3AD203B41FA5}">
                      <a16:colId xmlns:a16="http://schemas.microsoft.com/office/drawing/2014/main" val="1949515145"/>
                    </a:ext>
                  </a:extLst>
                </a:gridCol>
                <a:gridCol w="2932093">
                  <a:extLst>
                    <a:ext uri="{9D8B030D-6E8A-4147-A177-3AD203B41FA5}">
                      <a16:colId xmlns:a16="http://schemas.microsoft.com/office/drawing/2014/main" val="114687043"/>
                    </a:ext>
                  </a:extLst>
                </a:gridCol>
                <a:gridCol w="2877752">
                  <a:extLst>
                    <a:ext uri="{9D8B030D-6E8A-4147-A177-3AD203B41FA5}">
                      <a16:colId xmlns:a16="http://schemas.microsoft.com/office/drawing/2014/main" val="1683691424"/>
                    </a:ext>
                  </a:extLst>
                </a:gridCol>
              </a:tblGrid>
              <a:tr h="327656">
                <a:tc>
                  <a:txBody>
                    <a:bodyPr/>
                    <a:lstStyle/>
                    <a:p>
                      <a:pPr fontAlgn="b"/>
                      <a:r>
                        <a:rPr lang="es-ES" sz="1200" b="1" dirty="0">
                          <a:solidFill>
                            <a:schemeClr val="tx1">
                              <a:lumMod val="75000"/>
                              <a:lumOff val="25000"/>
                            </a:schemeClr>
                          </a:solidFill>
                          <a:effectLst/>
                        </a:rPr>
                        <a:t>Característica</a:t>
                      </a:r>
                    </a:p>
                  </a:txBody>
                  <a:tcPr marL="121354" marR="91016" marT="60677" marB="60677" anchor="b"/>
                </a:tc>
                <a:tc>
                  <a:txBody>
                    <a:bodyPr/>
                    <a:lstStyle/>
                    <a:p>
                      <a:pPr fontAlgn="b"/>
                      <a:r>
                        <a:rPr lang="es-ES" sz="1200" b="1" dirty="0">
                          <a:solidFill>
                            <a:schemeClr val="tx1">
                              <a:lumMod val="75000"/>
                              <a:lumOff val="25000"/>
                            </a:schemeClr>
                          </a:solidFill>
                          <a:effectLst/>
                        </a:rPr>
                        <a:t>Datos Transversales</a:t>
                      </a:r>
                    </a:p>
                  </a:txBody>
                  <a:tcPr marL="121354" marR="91016" marT="60677" marB="60677" anchor="b"/>
                </a:tc>
                <a:tc>
                  <a:txBody>
                    <a:bodyPr/>
                    <a:lstStyle/>
                    <a:p>
                      <a:pPr fontAlgn="b"/>
                      <a:r>
                        <a:rPr lang="es-ES" sz="1200" b="1">
                          <a:solidFill>
                            <a:schemeClr val="tx1">
                              <a:lumMod val="75000"/>
                              <a:lumOff val="25000"/>
                            </a:schemeClr>
                          </a:solidFill>
                          <a:effectLst/>
                        </a:rPr>
                        <a:t>Series de Tiempo</a:t>
                      </a:r>
                    </a:p>
                  </a:txBody>
                  <a:tcPr marL="121354" marR="91016" marT="60677" marB="60677" anchor="b"/>
                </a:tc>
                <a:extLst>
                  <a:ext uri="{0D108BD9-81ED-4DB2-BD59-A6C34878D82A}">
                    <a16:rowId xmlns:a16="http://schemas.microsoft.com/office/drawing/2014/main" val="3792541639"/>
                  </a:ext>
                </a:extLst>
              </a:tr>
              <a:tr h="408559">
                <a:tc>
                  <a:txBody>
                    <a:bodyPr/>
                    <a:lstStyle/>
                    <a:p>
                      <a:pPr fontAlgn="base"/>
                      <a:r>
                        <a:rPr lang="es-ES" sz="900" b="1">
                          <a:solidFill>
                            <a:schemeClr val="tx1">
                              <a:lumMod val="75000"/>
                              <a:lumOff val="25000"/>
                            </a:schemeClr>
                          </a:solidFill>
                          <a:effectLst/>
                        </a:rPr>
                        <a:t>Naturaleza de las observaciones</a:t>
                      </a:r>
                    </a:p>
                  </a:txBody>
                  <a:tcPr marL="121354" marR="91016" marT="60677" marB="60677" anchor="ctr"/>
                </a:tc>
                <a:tc>
                  <a:txBody>
                    <a:bodyPr/>
                    <a:lstStyle/>
                    <a:p>
                      <a:pPr fontAlgn="base"/>
                      <a:r>
                        <a:rPr lang="es-ES" sz="900">
                          <a:solidFill>
                            <a:schemeClr val="tx1">
                              <a:lumMod val="75000"/>
                              <a:lumOff val="25000"/>
                            </a:schemeClr>
                          </a:solidFill>
                          <a:effectLst/>
                        </a:rPr>
                        <a:t>Observaciones recopiladas en un solo punto en el tiempo para múltiples entidades.</a:t>
                      </a:r>
                    </a:p>
                  </a:txBody>
                  <a:tcPr marL="121354" marR="91016" marT="60677" marB="60677" anchor="ctr"/>
                </a:tc>
                <a:tc>
                  <a:txBody>
                    <a:bodyPr/>
                    <a:lstStyle/>
                    <a:p>
                      <a:pPr fontAlgn="base"/>
                      <a:r>
                        <a:rPr lang="es-ES" sz="900">
                          <a:solidFill>
                            <a:schemeClr val="tx1">
                              <a:lumMod val="75000"/>
                              <a:lumOff val="25000"/>
                            </a:schemeClr>
                          </a:solidFill>
                          <a:effectLst/>
                        </a:rPr>
                        <a:t>Observaciones secuenciales a lo largo del tiempo para una sola entidad.</a:t>
                      </a:r>
                    </a:p>
                  </a:txBody>
                  <a:tcPr marL="121354" marR="91016" marT="60677" marB="60677" anchor="ctr"/>
                </a:tc>
                <a:extLst>
                  <a:ext uri="{0D108BD9-81ED-4DB2-BD59-A6C34878D82A}">
                    <a16:rowId xmlns:a16="http://schemas.microsoft.com/office/drawing/2014/main" val="1832677083"/>
                  </a:ext>
                </a:extLst>
              </a:tr>
              <a:tr h="408559">
                <a:tc>
                  <a:txBody>
                    <a:bodyPr/>
                    <a:lstStyle/>
                    <a:p>
                      <a:pPr fontAlgn="base"/>
                      <a:r>
                        <a:rPr lang="es-ES" sz="900" b="1">
                          <a:solidFill>
                            <a:schemeClr val="tx1">
                              <a:lumMod val="75000"/>
                              <a:lumOff val="25000"/>
                            </a:schemeClr>
                          </a:solidFill>
                          <a:effectLst/>
                        </a:rPr>
                        <a:t>Entidades</a:t>
                      </a:r>
                    </a:p>
                  </a:txBody>
                  <a:tcPr marL="121354" marR="91016" marT="60677" marB="60677" anchor="ctr"/>
                </a:tc>
                <a:tc>
                  <a:txBody>
                    <a:bodyPr/>
                    <a:lstStyle/>
                    <a:p>
                      <a:pPr fontAlgn="base"/>
                      <a:r>
                        <a:rPr lang="es-ES" sz="900">
                          <a:solidFill>
                            <a:schemeClr val="tx1">
                              <a:lumMod val="75000"/>
                              <a:lumOff val="25000"/>
                            </a:schemeClr>
                          </a:solidFill>
                          <a:effectLst/>
                        </a:rPr>
                        <a:t>Representa múltiples entidades o individuos, como personas, empresas, países, etc.</a:t>
                      </a:r>
                    </a:p>
                  </a:txBody>
                  <a:tcPr marL="121354" marR="91016" marT="60677" marB="60677" anchor="ctr"/>
                </a:tc>
                <a:tc>
                  <a:txBody>
                    <a:bodyPr/>
                    <a:lstStyle/>
                    <a:p>
                      <a:pPr fontAlgn="base"/>
                      <a:r>
                        <a:rPr lang="es-ES" sz="900">
                          <a:solidFill>
                            <a:schemeClr val="tx1">
                              <a:lumMod val="75000"/>
                              <a:lumOff val="25000"/>
                            </a:schemeClr>
                          </a:solidFill>
                          <a:effectLst/>
                        </a:rPr>
                        <a:t>Representa una sola entidad a lo largo del tiempo, como una variable o fenómeno.</a:t>
                      </a:r>
                    </a:p>
                  </a:txBody>
                  <a:tcPr marL="121354" marR="91016" marT="60677" marB="60677" anchor="ctr"/>
                </a:tc>
                <a:extLst>
                  <a:ext uri="{0D108BD9-81ED-4DB2-BD59-A6C34878D82A}">
                    <a16:rowId xmlns:a16="http://schemas.microsoft.com/office/drawing/2014/main" val="1058224248"/>
                  </a:ext>
                </a:extLst>
              </a:tr>
              <a:tr h="408559">
                <a:tc>
                  <a:txBody>
                    <a:bodyPr/>
                    <a:lstStyle/>
                    <a:p>
                      <a:pPr fontAlgn="base"/>
                      <a:r>
                        <a:rPr lang="es-ES" sz="900" b="1">
                          <a:solidFill>
                            <a:schemeClr val="tx1">
                              <a:lumMod val="75000"/>
                              <a:lumOff val="25000"/>
                            </a:schemeClr>
                          </a:solidFill>
                          <a:effectLst/>
                        </a:rPr>
                        <a:t>Variables</a:t>
                      </a:r>
                    </a:p>
                  </a:txBody>
                  <a:tcPr marL="121354" marR="91016" marT="60677" marB="60677" anchor="ctr"/>
                </a:tc>
                <a:tc>
                  <a:txBody>
                    <a:bodyPr/>
                    <a:lstStyle/>
                    <a:p>
                      <a:pPr fontAlgn="base"/>
                      <a:r>
                        <a:rPr lang="es-ES" sz="900" dirty="0">
                          <a:solidFill>
                            <a:schemeClr val="tx1">
                              <a:lumMod val="75000"/>
                              <a:lumOff val="25000"/>
                            </a:schemeClr>
                          </a:solidFill>
                          <a:effectLst/>
                        </a:rPr>
                        <a:t>Múltiples variables observadas para cada entidad en un solo punto en el tiempo.</a:t>
                      </a:r>
                    </a:p>
                  </a:txBody>
                  <a:tcPr marL="121354" marR="91016" marT="60677" marB="60677" anchor="ctr"/>
                </a:tc>
                <a:tc>
                  <a:txBody>
                    <a:bodyPr/>
                    <a:lstStyle/>
                    <a:p>
                      <a:pPr fontAlgn="base"/>
                      <a:r>
                        <a:rPr lang="es-ES" sz="900">
                          <a:solidFill>
                            <a:schemeClr val="tx1">
                              <a:lumMod val="75000"/>
                              <a:lumOff val="25000"/>
                            </a:schemeClr>
                          </a:solidFill>
                          <a:effectLst/>
                        </a:rPr>
                        <a:t>Una o más variables observadas secuencialmente a lo largo del tiempo.</a:t>
                      </a:r>
                    </a:p>
                  </a:txBody>
                  <a:tcPr marL="121354" marR="91016" marT="60677" marB="60677" anchor="ctr"/>
                </a:tc>
                <a:extLst>
                  <a:ext uri="{0D108BD9-81ED-4DB2-BD59-A6C34878D82A}">
                    <a16:rowId xmlns:a16="http://schemas.microsoft.com/office/drawing/2014/main" val="2684793228"/>
                  </a:ext>
                </a:extLst>
              </a:tr>
              <a:tr h="540026">
                <a:tc>
                  <a:txBody>
                    <a:bodyPr/>
                    <a:lstStyle/>
                    <a:p>
                      <a:pPr fontAlgn="base"/>
                      <a:r>
                        <a:rPr lang="es-ES" sz="900" b="1">
                          <a:solidFill>
                            <a:schemeClr val="tx1">
                              <a:lumMod val="75000"/>
                              <a:lumOff val="25000"/>
                            </a:schemeClr>
                          </a:solidFill>
                          <a:effectLst/>
                        </a:rPr>
                        <a:t>Estructura de los datos</a:t>
                      </a:r>
                    </a:p>
                  </a:txBody>
                  <a:tcPr marL="121354" marR="91016" marT="60677" marB="60677" anchor="ctr"/>
                </a:tc>
                <a:tc>
                  <a:txBody>
                    <a:bodyPr/>
                    <a:lstStyle/>
                    <a:p>
                      <a:pPr fontAlgn="base"/>
                      <a:r>
                        <a:rPr lang="es-ES" sz="900" dirty="0">
                          <a:solidFill>
                            <a:schemeClr val="tx1">
                              <a:lumMod val="75000"/>
                              <a:lumOff val="25000"/>
                            </a:schemeClr>
                          </a:solidFill>
                          <a:effectLst/>
                        </a:rPr>
                        <a:t>Datos organizados en una tabla donde cada fila representa una entidad y cada columna representa una variable.</a:t>
                      </a:r>
                    </a:p>
                  </a:txBody>
                  <a:tcPr marL="121354" marR="91016" marT="60677" marB="60677" anchor="ctr"/>
                </a:tc>
                <a:tc>
                  <a:txBody>
                    <a:bodyPr/>
                    <a:lstStyle/>
                    <a:p>
                      <a:pPr fontAlgn="base"/>
                      <a:r>
                        <a:rPr lang="es-ES" sz="900">
                          <a:solidFill>
                            <a:schemeClr val="tx1">
                              <a:lumMod val="75000"/>
                              <a:lumOff val="25000"/>
                            </a:schemeClr>
                          </a:solidFill>
                          <a:effectLst/>
                        </a:rPr>
                        <a:t>Datos organizados en una secuencia temporal, donde cada observación está asociada con un momento específico en el tiempo.</a:t>
                      </a:r>
                    </a:p>
                  </a:txBody>
                  <a:tcPr marL="121354" marR="91016" marT="60677" marB="60677" anchor="ctr"/>
                </a:tc>
                <a:extLst>
                  <a:ext uri="{0D108BD9-81ED-4DB2-BD59-A6C34878D82A}">
                    <a16:rowId xmlns:a16="http://schemas.microsoft.com/office/drawing/2014/main" val="4193432253"/>
                  </a:ext>
                </a:extLst>
              </a:tr>
              <a:tr h="540026">
                <a:tc>
                  <a:txBody>
                    <a:bodyPr/>
                    <a:lstStyle/>
                    <a:p>
                      <a:pPr fontAlgn="base"/>
                      <a:r>
                        <a:rPr lang="es-ES" sz="900" b="1" dirty="0">
                          <a:solidFill>
                            <a:schemeClr val="tx1">
                              <a:lumMod val="75000"/>
                              <a:lumOff val="25000"/>
                            </a:schemeClr>
                          </a:solidFill>
                          <a:effectLst/>
                        </a:rPr>
                        <a:t>Análisis temporal</a:t>
                      </a:r>
                    </a:p>
                  </a:txBody>
                  <a:tcPr marL="121354" marR="91016" marT="60677" marB="60677" anchor="ctr"/>
                </a:tc>
                <a:tc>
                  <a:txBody>
                    <a:bodyPr/>
                    <a:lstStyle/>
                    <a:p>
                      <a:pPr fontAlgn="base"/>
                      <a:r>
                        <a:rPr lang="es-ES" sz="900">
                          <a:solidFill>
                            <a:schemeClr val="tx1">
                              <a:lumMod val="75000"/>
                              <a:lumOff val="25000"/>
                            </a:schemeClr>
                          </a:solidFill>
                          <a:effectLst/>
                        </a:rPr>
                        <a:t>No implica análisis temporal ya que las observaciones se recopilan en un solo momento en el tiempo.</a:t>
                      </a:r>
                    </a:p>
                  </a:txBody>
                  <a:tcPr marL="121354" marR="91016" marT="60677" marB="60677" anchor="ctr"/>
                </a:tc>
                <a:tc>
                  <a:txBody>
                    <a:bodyPr/>
                    <a:lstStyle/>
                    <a:p>
                      <a:pPr fontAlgn="base"/>
                      <a:r>
                        <a:rPr lang="es-ES" sz="900">
                          <a:solidFill>
                            <a:schemeClr val="tx1">
                              <a:lumMod val="75000"/>
                              <a:lumOff val="25000"/>
                            </a:schemeClr>
                          </a:solidFill>
                          <a:effectLst/>
                        </a:rPr>
                        <a:t>El análisis temporal es fundamental para comprender tendencias, estacionalidad, ciclos y otros patrones temporales en los datos.</a:t>
                      </a:r>
                    </a:p>
                  </a:txBody>
                  <a:tcPr marL="121354" marR="91016" marT="60677" marB="60677" anchor="ctr"/>
                </a:tc>
                <a:extLst>
                  <a:ext uri="{0D108BD9-81ED-4DB2-BD59-A6C34878D82A}">
                    <a16:rowId xmlns:a16="http://schemas.microsoft.com/office/drawing/2014/main" val="1296631731"/>
                  </a:ext>
                </a:extLst>
              </a:tr>
              <a:tr h="408559">
                <a:tc>
                  <a:txBody>
                    <a:bodyPr/>
                    <a:lstStyle/>
                    <a:p>
                      <a:pPr fontAlgn="base"/>
                      <a:r>
                        <a:rPr lang="es-ES" sz="900" b="1" dirty="0">
                          <a:solidFill>
                            <a:schemeClr val="tx1">
                              <a:lumMod val="75000"/>
                              <a:lumOff val="25000"/>
                            </a:schemeClr>
                          </a:solidFill>
                          <a:effectLst/>
                        </a:rPr>
                        <a:t>Ejemplo</a:t>
                      </a:r>
                    </a:p>
                  </a:txBody>
                  <a:tcPr marL="121354" marR="91016" marT="60677" marB="60677" anchor="ctr"/>
                </a:tc>
                <a:tc>
                  <a:txBody>
                    <a:bodyPr/>
                    <a:lstStyle/>
                    <a:p>
                      <a:pPr fontAlgn="base"/>
                      <a:r>
                        <a:rPr lang="es-ES" sz="900">
                          <a:solidFill>
                            <a:schemeClr val="tx1">
                              <a:lumMod val="75000"/>
                              <a:lumOff val="25000"/>
                            </a:schemeClr>
                          </a:solidFill>
                          <a:effectLst/>
                        </a:rPr>
                        <a:t>Encuesta de ingresos y nivel educativo recopilada para diferentes personas en un año específico.</a:t>
                      </a:r>
                    </a:p>
                  </a:txBody>
                  <a:tcPr marL="121354" marR="91016" marT="60677" marB="60677" anchor="ctr"/>
                </a:tc>
                <a:tc>
                  <a:txBody>
                    <a:bodyPr/>
                    <a:lstStyle/>
                    <a:p>
                      <a:pPr fontAlgn="base"/>
                      <a:r>
                        <a:rPr lang="es-ES" sz="900" dirty="0">
                          <a:solidFill>
                            <a:schemeClr val="tx1">
                              <a:lumMod val="75000"/>
                              <a:lumOff val="25000"/>
                            </a:schemeClr>
                          </a:solidFill>
                          <a:effectLst/>
                        </a:rPr>
                        <a:t>Registro de temperatura diaria recopilado para una ubicación específica durante varios años.</a:t>
                      </a:r>
                    </a:p>
                  </a:txBody>
                  <a:tcPr marL="121354" marR="91016" marT="60677" marB="60677" anchor="ctr"/>
                </a:tc>
                <a:extLst>
                  <a:ext uri="{0D108BD9-81ED-4DB2-BD59-A6C34878D82A}">
                    <a16:rowId xmlns:a16="http://schemas.microsoft.com/office/drawing/2014/main" val="3031467301"/>
                  </a:ext>
                </a:extLst>
              </a:tr>
            </a:tbl>
          </a:graphicData>
        </a:graphic>
      </p:graphicFrame>
    </p:spTree>
    <p:extLst>
      <p:ext uri="{BB962C8B-B14F-4D97-AF65-F5344CB8AC3E}">
        <p14:creationId xmlns:p14="http://schemas.microsoft.com/office/powerpoint/2010/main" val="297328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55429" y="601404"/>
            <a:ext cx="5613000" cy="572700"/>
          </a:xfrm>
        </p:spPr>
        <p:txBody>
          <a:bodyPr anchor="b">
            <a:noAutofit/>
          </a:bodyPr>
          <a:lstStyle/>
          <a:p>
            <a:pPr>
              <a:buClr>
                <a:srgbClr val="004987"/>
              </a:buClr>
            </a:pPr>
            <a:r>
              <a:rPr lang="es-ES" sz="2700" dirty="0">
                <a:solidFill>
                  <a:srgbClr val="004987"/>
                </a:solidFill>
              </a:rPr>
              <a:t>INTRODUCCIÓN A LAS SERIES DE TIEMPO</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491710" y="1550718"/>
                <a:ext cx="8272462" cy="3359150"/>
              </a:xfrm>
            </p:spPr>
            <p:txBody>
              <a:bodyPr>
                <a:normAutofit/>
              </a:bodyPr>
              <a:lstStyle/>
              <a:p>
                <a:pPr algn="just"/>
                <a:r>
                  <a:rPr lang="es-ES" dirty="0"/>
                  <a:t>Los datos de series temporales consisten en una secuencia de </a:t>
                </a:r>
                <a:r>
                  <a:rPr lang="es-ES" i="1" dirty="0">
                    <a:latin typeface="Times New Roman" panose="02020603050405020304" pitchFamily="18" charset="0"/>
                    <a:cs typeface="Times New Roman" panose="02020603050405020304" pitchFamily="18" charset="0"/>
                  </a:rPr>
                  <a:t>T</a:t>
                </a:r>
                <a:r>
                  <a:rPr lang="es-ES" dirty="0"/>
                  <a:t> observaciones (datos, en general, relativos a comportamientos humanos agregados) ordenados cronológicamente.</a:t>
                </a:r>
              </a:p>
              <a:p>
                <a:pPr algn="just"/>
                <a:r>
                  <a:rPr lang="es-ES" dirty="0"/>
                  <a:t>Cuando a una variable </a:t>
                </a:r>
                <a14:m>
                  <m:oMath xmlns:m="http://schemas.openxmlformats.org/officeDocument/2006/math">
                    <m:r>
                      <a:rPr lang="es-ES" i="1">
                        <a:latin typeface="Cambria Math" panose="02040503050406030204" pitchFamily="18" charset="0"/>
                        <a:ea typeface="Calibri" panose="020F0502020204030204" pitchFamily="34" charset="0"/>
                      </a:rPr>
                      <m:t>𝑦</m:t>
                    </m:r>
                  </m:oMath>
                </a14:m>
                <a:r>
                  <a:rPr lang="es-ES" dirty="0"/>
                  <a:t> se le añade un índice “temporal” </a:t>
                </a:r>
                <a:r>
                  <a:rPr lang="es-ES" i="1" dirty="0">
                    <a:latin typeface="Times New Roman" panose="02020603050405020304" pitchFamily="18" charset="0"/>
                    <a:cs typeface="Times New Roman" panose="02020603050405020304" pitchFamily="18" charset="0"/>
                  </a:rPr>
                  <a:t>t</a:t>
                </a:r>
                <a:r>
                  <a:rPr lang="es-ES" dirty="0">
                    <a:cs typeface="Times New Roman" panose="02020603050405020304" pitchFamily="18" charset="0"/>
                  </a:rPr>
                  <a:t>, se denota como:</a:t>
                </a:r>
                <a:r>
                  <a:rPr lang="es-ES" dirty="0">
                    <a:latin typeface="+mj-lt"/>
                    <a:cs typeface="Times New Roman" panose="02020603050405020304" pitchFamily="18" charset="0"/>
                  </a:rPr>
                  <a:t> </a:t>
                </a:r>
                <a:r>
                  <a:rPr lang="es-ES" dirty="0"/>
                  <a:t> </a:t>
                </a:r>
                <a14:m>
                  <m:oMath xmlns:m="http://schemas.openxmlformats.org/officeDocument/2006/math">
                    <m:sSub>
                      <m:sSubPr>
                        <m:ctrlPr>
                          <a:rPr lang="es-ES" i="1">
                            <a:latin typeface="Cambria Math" panose="02040503050406030204" pitchFamily="18" charset="0"/>
                            <a:ea typeface="Calibri" panose="020F0502020204030204" pitchFamily="34" charset="0"/>
                          </a:rPr>
                        </m:ctrlPr>
                      </m:sSubPr>
                      <m:e>
                        <m:r>
                          <a:rPr lang="es-ES" i="1">
                            <a:latin typeface="Cambria Math" panose="02040503050406030204" pitchFamily="18" charset="0"/>
                            <a:ea typeface="Calibri" panose="020F0502020204030204" pitchFamily="34" charset="0"/>
                          </a:rPr>
                          <m:t>𝑦</m:t>
                        </m:r>
                      </m:e>
                      <m:sub>
                        <m:r>
                          <a:rPr lang="es-CL" i="1">
                            <a:latin typeface="Cambria Math" panose="02040503050406030204" pitchFamily="18" charset="0"/>
                            <a:ea typeface="Calibri" panose="020F0502020204030204" pitchFamily="34" charset="0"/>
                          </a:rPr>
                          <m:t>𝑡</m:t>
                        </m:r>
                      </m:sub>
                    </m:sSub>
                  </m:oMath>
                </a14:m>
                <a:r>
                  <a:rPr lang="es-ES" dirty="0"/>
                  <a:t> , denominada “</a:t>
                </a:r>
                <a:r>
                  <a:rPr lang="es-ES" i="1" dirty="0"/>
                  <a:t>serie temporal” “serie de tiempo” o “serie cronológica”</a:t>
                </a:r>
                <a:r>
                  <a:rPr lang="es-ES" dirty="0"/>
                  <a:t>. </a:t>
                </a:r>
              </a:p>
              <a:p>
                <a:pPr algn="just"/>
                <a:r>
                  <a:rPr lang="es-ES" dirty="0"/>
                  <a:t>En general, diremos que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0,1,...,</a:t>
                </a:r>
                <a:r>
                  <a:rPr lang="es-ES" i="1" dirty="0">
                    <a:latin typeface="Times New Roman" panose="02020603050405020304" pitchFamily="18" charset="0"/>
                    <a:cs typeface="Times New Roman" panose="02020603050405020304" pitchFamily="18" charset="0"/>
                  </a:rPr>
                  <a:t>T</a:t>
                </a:r>
                <a:r>
                  <a:rPr lang="es-ES" dirty="0">
                    <a:latin typeface="Times New Roman" panose="02020603050405020304" pitchFamily="18" charset="0"/>
                    <a:cs typeface="Times New Roman" panose="02020603050405020304" pitchFamily="18" charset="0"/>
                  </a:rPr>
                  <a:t>, </a:t>
                </a:r>
                <a:r>
                  <a:rPr lang="es-ES" dirty="0"/>
                  <a:t>indicando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a:t>
                </a:r>
                <a:r>
                  <a:rPr lang="es-ES" dirty="0"/>
                  <a:t> el momento “inicial” de la serie y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a:t>
                </a:r>
                <a:r>
                  <a:rPr lang="es-ES" i="1" dirty="0">
                    <a:latin typeface="Times New Roman" panose="02020603050405020304" pitchFamily="18" charset="0"/>
                    <a:cs typeface="Times New Roman" panose="02020603050405020304" pitchFamily="18" charset="0"/>
                  </a:rPr>
                  <a:t>T</a:t>
                </a:r>
                <a:r>
                  <a:rPr lang="es-ES" dirty="0"/>
                  <a:t> el final, como convención.</a:t>
                </a:r>
              </a:p>
              <a:p>
                <a:pPr marL="0" indent="0" algn="ctr">
                  <a:spcAft>
                    <a:spcPts val="600"/>
                  </a:spcAft>
                  <a:buNone/>
                </a:pPr>
                <a:endParaRPr lang="es-ES" dirty="0">
                  <a:solidFill>
                    <a:schemeClr val="tx1"/>
                  </a:solidFill>
                  <a:latin typeface="Arial" panose="020B0604020202020204" pitchFamily="34" charset="0"/>
                  <a:ea typeface="Calibri" panose="020F0502020204030204" pitchFamily="34" charset="0"/>
                </a:endParaRPr>
              </a:p>
              <a:p>
                <a:endParaRPr lang="es-ES" sz="2400"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491710" y="1550718"/>
                <a:ext cx="8272462" cy="3359150"/>
              </a:xfrm>
              <a:blipFill>
                <a:blip r:embed="rId2"/>
                <a:stretch>
                  <a:fillRect r="-590"/>
                </a:stretch>
              </a:blipFill>
            </p:spPr>
            <p:txBody>
              <a:bodyPr/>
              <a:lstStyle/>
              <a:p>
                <a:r>
                  <a:rPr lang="es-CL">
                    <a:noFill/>
                  </a:rPr>
                  <a:t> </a:t>
                </a:r>
              </a:p>
            </p:txBody>
          </p:sp>
        </mc:Fallback>
      </mc:AlternateContent>
    </p:spTree>
    <p:extLst>
      <p:ext uri="{BB962C8B-B14F-4D97-AF65-F5344CB8AC3E}">
        <p14:creationId xmlns:p14="http://schemas.microsoft.com/office/powerpoint/2010/main" val="288707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576117" y="1177925"/>
                <a:ext cx="8272462" cy="3359150"/>
              </a:xfrm>
            </p:spPr>
            <p:txBody>
              <a:bodyPr>
                <a:normAutofit lnSpcReduction="10000"/>
              </a:bodyPr>
              <a:lstStyle/>
              <a:p>
                <a:pPr marL="0" indent="0" algn="just">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 se puede expresar como:</a:t>
                </a:r>
              </a:p>
              <a:p>
                <a:pPr marL="0" indent="0" algn="just">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latin typeface="Arial" panose="020B0604020202020204" pitchFamily="34" charset="0"/>
                    <a:ea typeface="Calibri" panose="020F0502020204030204" pitchFamily="34" charset="0"/>
                  </a:rPr>
                  <a: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1</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2</m:t>
                        </m:r>
                      </m:sub>
                    </m:sSub>
                  </m:oMath>
                </a14:m>
                <a:r>
                  <a:rPr lang="es-CL" sz="2100" dirty="0">
                    <a:solidFill>
                      <a:schemeClr val="tx1"/>
                    </a:solidFill>
                    <a:latin typeface="Arial" panose="020B0604020202020204" pitchFamily="34" charset="0"/>
                    <a:ea typeface="Times New Roman" panose="02020603050405020304" pitchFamily="18" charset="0"/>
                  </a:rPr>
                  <a:t>,</a:t>
                </a:r>
                <a:r>
                  <a:rPr lang="es-CL" sz="2100" dirty="0">
                    <a:solidFill>
                      <a:schemeClr val="tx1"/>
                    </a:solidFill>
                    <a:latin typeface="Arial" panose="020B0604020202020204" pitchFamily="34" charset="0"/>
                    <a:ea typeface="Calibri" panose="020F050202020403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 </a:t>
                </a:r>
                <a:r>
                  <a:rPr lang="es-CL" sz="2100" dirty="0">
                    <a:solidFill>
                      <a:schemeClr val="tx1"/>
                    </a:solidFill>
                    <a:latin typeface="Arial" panose="020B0604020202020204" pitchFamily="34" charset="0"/>
                    <a:ea typeface="Calibri" panose="020F0502020204030204" pitchFamily="34" charset="0"/>
                  </a:rPr>
                  <a:t>o</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𝑡</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highlight>
                      <a:srgbClr val="FFFFFF"/>
                    </a:highlight>
                    <a:latin typeface="MJXc-TeX-math-Iw"/>
                    <a:ea typeface="Calibri" panose="020F0502020204030204" pitchFamily="34" charset="0"/>
                    <a:cs typeface="Helvetica" panose="020B0604020202020204" pitchFamily="34" charset="0"/>
                  </a:rPr>
                  <a:t>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p>
              <a:p>
                <a:pPr marL="0" indent="0" algn="ctr">
                  <a:spcAft>
                    <a:spcPts val="600"/>
                  </a:spcAft>
                  <a:buNone/>
                </a:pPr>
                <a:endParaRPr lang="es-CL" dirty="0">
                  <a:solidFill>
                    <a:schemeClr val="tx1"/>
                  </a:solidFill>
                  <a:highlight>
                    <a:srgbClr val="FFFFFF"/>
                  </a:highlight>
                  <a:latin typeface="MJXc-TeX-main-Rw"/>
                  <a:ea typeface="Calibri" panose="020F0502020204030204" pitchFamily="34" charset="0"/>
                  <a:cs typeface="Helvetica" panose="020B0604020202020204" pitchFamily="34" charset="0"/>
                </a:endParaRPr>
              </a:p>
              <a:p>
                <a:pPr marL="0" indent="0">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a:t>
                </a:r>
                <a:r>
                  <a:rPr lang="es-CL"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1</m:t>
                        </m:r>
                      </m:sub>
                    </m:sSub>
                  </m:oMath>
                </a14:m>
                <a:r>
                  <a:rPr lang="es-CL" dirty="0">
                    <a:solidFill>
                      <a:schemeClr val="tx1"/>
                    </a:solidFill>
                    <a:latin typeface="Arial" panose="020B0604020202020204" pitchFamily="34" charset="0"/>
                    <a:ea typeface="Times New Roman" panose="02020603050405020304" pitchFamily="18" charset="0"/>
                  </a:rPr>
                  <a:t>,</a:t>
                </a:r>
                <a:r>
                  <a:rPr lang="es-CL" dirty="0">
                    <a:solidFill>
                      <a:schemeClr val="tx1"/>
                    </a:solidFill>
                    <a:latin typeface="Arial" panose="020B0604020202020204" pitchFamily="34" charset="0"/>
                    <a:ea typeface="Calibri" panose="020F050202020403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𝑇</m:t>
                        </m:r>
                      </m:sub>
                    </m:sSub>
                  </m:oMath>
                </a14:m>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effectLst/>
                    <a:latin typeface="Arial" panose="020B0604020202020204" pitchFamily="34" charset="0"/>
                    <a:ea typeface="Calibri" panose="020F0502020204030204" pitchFamily="34" charset="0"/>
                  </a:rPr>
                  <a:t>contiene los valores observados de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CL" dirty="0">
                    <a:solidFill>
                      <a:schemeClr val="tx1"/>
                    </a:solidFill>
                    <a:effectLst/>
                    <a:latin typeface="Arial" panose="020B0604020202020204" pitchFamily="34" charset="0"/>
                    <a:ea typeface="Times New Roman" panose="02020603050405020304" pitchFamily="18" charset="0"/>
                  </a:rPr>
                  <a:t>,</a:t>
                </a:r>
                <a:r>
                  <a:rPr lang="es-CL" dirty="0">
                    <a:solidFill>
                      <a:schemeClr val="tx1"/>
                    </a:solidFill>
                    <a:effectLst/>
                    <a:latin typeface="Arial" panose="020B0604020202020204" pitchFamily="34" charset="0"/>
                    <a:ea typeface="Calibri" panose="020F0502020204030204" pitchFamily="34" charset="0"/>
                  </a:rPr>
                  <a:t> que</a:t>
                </a:r>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la variable estudiada en el instante </a:t>
                </a:r>
                <a:r>
                  <a:rPr lang="es-CL" i="1" dirty="0">
                    <a:solidFill>
                      <a:schemeClr val="tx1"/>
                    </a:solidFill>
                    <a:latin typeface="Times New Roman" panose="02020603050405020304" pitchFamily="18" charset="0"/>
                    <a:ea typeface="Calibri" panose="020F0502020204030204" pitchFamily="34" charset="0"/>
                  </a:rPr>
                  <a:t>t</a:t>
                </a:r>
                <a:r>
                  <a:rPr lang="es-CL" i="1" dirty="0">
                    <a:solidFill>
                      <a:schemeClr val="tx1"/>
                    </a:solidFill>
                    <a:effectLst/>
                    <a:latin typeface="Times New Roman" panose="02020603050405020304" pitchFamily="18" charset="0"/>
                    <a:ea typeface="Calibri" panose="020F0502020204030204" pitchFamily="34" charset="0"/>
                  </a:rPr>
                  <a:t>.</a:t>
                </a:r>
              </a:p>
              <a:p>
                <a:pPr marL="0" indent="0">
                  <a:spcAft>
                    <a:spcPts val="600"/>
                  </a:spcAft>
                  <a:buNone/>
                </a:pPr>
                <a:r>
                  <a:rPr lang="es-ES" dirty="0">
                    <a:solidFill>
                      <a:schemeClr val="tx1"/>
                    </a:solidFill>
                    <a:effectLst/>
                    <a:latin typeface="Arial" panose="020B0604020202020204" pitchFamily="34" charset="0"/>
                    <a:ea typeface="Calibri" panose="020F0502020204030204" pitchFamily="34" charset="0"/>
                  </a:rPr>
                  <a:t>Donde:</a:t>
                </a:r>
              </a:p>
              <a:p>
                <a:pPr marL="0" indent="0">
                  <a:spcAft>
                    <a:spcPts val="600"/>
                  </a:spcAft>
                  <a:buNone/>
                </a:pPr>
                <a:r>
                  <a:rPr lang="es-CL" i="1" dirty="0">
                    <a:solidFill>
                      <a:schemeClr val="tx1"/>
                    </a:solidFill>
                    <a:latin typeface="Times New Roman" panose="02020603050405020304" pitchFamily="18" charset="0"/>
                    <a:ea typeface="Calibri" panose="020F0502020204030204" pitchFamily="34" charset="0"/>
                  </a:rPr>
                  <a:t>T</a:t>
                </a:r>
                <a:r>
                  <a:rPr lang="es-CL" dirty="0">
                    <a:solidFill>
                      <a:schemeClr val="tx1"/>
                    </a:solidFill>
                    <a:effectLst/>
                    <a:latin typeface="Arial" panose="020B0604020202020204" pitchFamily="34" charset="0"/>
                    <a:ea typeface="Calibri" panose="020F0502020204030204" pitchFamily="34" charset="0"/>
                  </a:rPr>
                  <a:t> es el número de observaciones de la serie completa (tamaño/longitud de la serie)</a:t>
                </a: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endParaRPr lang="es-ES"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576117" y="1177925"/>
                <a:ext cx="8272462" cy="3359150"/>
              </a:xfrm>
              <a:blipFill>
                <a:blip r:embed="rId2"/>
                <a:stretch>
                  <a:fillRect l="-663"/>
                </a:stretch>
              </a:blipFill>
            </p:spPr>
            <p:txBody>
              <a:bodyPr/>
              <a:lstStyle/>
              <a:p>
                <a:r>
                  <a:rPr lang="es-CL">
                    <a:noFill/>
                  </a:rPr>
                  <a:t> </a:t>
                </a:r>
              </a:p>
            </p:txBody>
          </p:sp>
        </mc:Fallback>
      </mc:AlternateContent>
    </p:spTree>
    <p:extLst>
      <p:ext uri="{BB962C8B-B14F-4D97-AF65-F5344CB8AC3E}">
        <p14:creationId xmlns:p14="http://schemas.microsoft.com/office/powerpoint/2010/main" val="76621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61553" y="88775"/>
            <a:ext cx="6148944" cy="1035050"/>
          </a:xfrm>
        </p:spPr>
        <p:txBody>
          <a:bodyPr>
            <a:normAutofit fontScale="92500" lnSpcReduction="10000"/>
          </a:bodyPr>
          <a:lstStyle/>
          <a:p>
            <a:pPr marL="0" indent="0">
              <a:buNone/>
            </a:pPr>
            <a:r>
              <a:rPr lang="es-ES" dirty="0"/>
              <a:t>La</a:t>
            </a:r>
            <a:r>
              <a:rPr lang="es-ES" b="1" dirty="0"/>
              <a:t> frecuencia </a:t>
            </a:r>
            <a:r>
              <a:rPr lang="es-ES" dirty="0"/>
              <a:t>de una serie indica cada cuánto tiempo se representa la información disponible.</a:t>
            </a:r>
          </a:p>
          <a:p>
            <a:pPr>
              <a:buFont typeface="Wingdings" panose="05000000000000000000" pitchFamily="2" charset="2"/>
              <a:buChar char="Ø"/>
            </a:pPr>
            <a:r>
              <a:rPr lang="es-ES" dirty="0"/>
              <a:t>Ejemplo:</a:t>
            </a:r>
          </a:p>
        </p:txBody>
      </p:sp>
      <p:grpSp>
        <p:nvGrpSpPr>
          <p:cNvPr id="4" name="Grupo 3">
            <a:extLst>
              <a:ext uri="{FF2B5EF4-FFF2-40B4-BE49-F238E27FC236}">
                <a16:creationId xmlns:a16="http://schemas.microsoft.com/office/drawing/2014/main" id="{59C6090D-E06A-10B5-689E-4DCAE607FBD5}"/>
              </a:ext>
            </a:extLst>
          </p:cNvPr>
          <p:cNvGrpSpPr/>
          <p:nvPr/>
        </p:nvGrpSpPr>
        <p:grpSpPr>
          <a:xfrm>
            <a:off x="1560952" y="1235525"/>
            <a:ext cx="6444760" cy="3261685"/>
            <a:chOff x="1061882" y="1887794"/>
            <a:chExt cx="8593013" cy="4833872"/>
          </a:xfrm>
        </p:grpSpPr>
        <p:pic>
          <p:nvPicPr>
            <p:cNvPr id="6" name="Imagen 5">
              <a:extLst>
                <a:ext uri="{FF2B5EF4-FFF2-40B4-BE49-F238E27FC236}">
                  <a16:creationId xmlns:a16="http://schemas.microsoft.com/office/drawing/2014/main" id="{66C08EC8-8AD2-2C9A-62FD-E38104D6A0B8}"/>
                </a:ext>
              </a:extLst>
            </p:cNvPr>
            <p:cNvPicPr>
              <a:picLocks noChangeAspect="1"/>
            </p:cNvPicPr>
            <p:nvPr/>
          </p:nvPicPr>
          <p:blipFill>
            <a:blip r:embed="rId2"/>
            <a:stretch>
              <a:fillRect/>
            </a:stretch>
          </p:blipFill>
          <p:spPr>
            <a:xfrm>
              <a:off x="1061882" y="1887794"/>
              <a:ext cx="8593013" cy="4833872"/>
            </a:xfrm>
            <a:prstGeom prst="rect">
              <a:avLst/>
            </a:prstGeom>
          </p:spPr>
        </p:pic>
        <p:sp>
          <p:nvSpPr>
            <p:cNvPr id="8" name="CuadroTexto 7">
              <a:extLst>
                <a:ext uri="{FF2B5EF4-FFF2-40B4-BE49-F238E27FC236}">
                  <a16:creationId xmlns:a16="http://schemas.microsoft.com/office/drawing/2014/main" id="{6B2F50D6-5078-1993-F12C-EE1B731380BF}"/>
                </a:ext>
              </a:extLst>
            </p:cNvPr>
            <p:cNvSpPr txBox="1"/>
            <p:nvPr/>
          </p:nvSpPr>
          <p:spPr>
            <a:xfrm>
              <a:off x="2604663" y="4309398"/>
              <a:ext cx="1297093" cy="376308"/>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Desempleo</a:t>
              </a:r>
            </a:p>
          </p:txBody>
        </p:sp>
        <p:sp>
          <p:nvSpPr>
            <p:cNvPr id="9" name="CuadroTexto 8">
              <a:extLst>
                <a:ext uri="{FF2B5EF4-FFF2-40B4-BE49-F238E27FC236}">
                  <a16:creationId xmlns:a16="http://schemas.microsoft.com/office/drawing/2014/main" id="{9AEF65F4-25DD-1414-3177-F63D79CD6DBB}"/>
                </a:ext>
              </a:extLst>
            </p:cNvPr>
            <p:cNvSpPr txBox="1"/>
            <p:nvPr/>
          </p:nvSpPr>
          <p:spPr>
            <a:xfrm>
              <a:off x="6399982" y="4233546"/>
              <a:ext cx="1899921"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Consumo eléctrico</a:t>
              </a:r>
            </a:p>
          </p:txBody>
        </p:sp>
        <p:sp>
          <p:nvSpPr>
            <p:cNvPr id="10" name="CuadroTexto 9">
              <a:extLst>
                <a:ext uri="{FF2B5EF4-FFF2-40B4-BE49-F238E27FC236}">
                  <a16:creationId xmlns:a16="http://schemas.microsoft.com/office/drawing/2014/main" id="{B9ED4F97-6C49-5C49-15F0-B6067E03FD8A}"/>
                </a:ext>
              </a:extLst>
            </p:cNvPr>
            <p:cNvSpPr txBox="1"/>
            <p:nvPr/>
          </p:nvSpPr>
          <p:spPr>
            <a:xfrm>
              <a:off x="5890576" y="1961017"/>
              <a:ext cx="2552384"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Precio apertura acción</a:t>
              </a:r>
            </a:p>
          </p:txBody>
        </p:sp>
      </p:grpSp>
      <p:sp>
        <p:nvSpPr>
          <p:cNvPr id="11" name="CuadroTexto 10">
            <a:extLst>
              <a:ext uri="{FF2B5EF4-FFF2-40B4-BE49-F238E27FC236}">
                <a16:creationId xmlns:a16="http://schemas.microsoft.com/office/drawing/2014/main" id="{CA800735-815D-7DCF-E22A-584CE40D1A66}"/>
              </a:ext>
            </a:extLst>
          </p:cNvPr>
          <p:cNvSpPr txBox="1"/>
          <p:nvPr/>
        </p:nvSpPr>
        <p:spPr>
          <a:xfrm>
            <a:off x="2700271" y="1312282"/>
            <a:ext cx="827385" cy="253916"/>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Taxis</a:t>
            </a:r>
          </a:p>
        </p:txBody>
      </p:sp>
    </p:spTree>
    <p:extLst>
      <p:ext uri="{BB962C8B-B14F-4D97-AF65-F5344CB8AC3E}">
        <p14:creationId xmlns:p14="http://schemas.microsoft.com/office/powerpoint/2010/main" val="243368483"/>
      </p:ext>
    </p:extLst>
  </p:cSld>
  <p:clrMapOvr>
    <a:masterClrMapping/>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3729</Words>
  <Application>Microsoft Office PowerPoint</Application>
  <PresentationFormat>Presentación en pantalla (16:9)</PresentationFormat>
  <Paragraphs>295</Paragraphs>
  <Slides>41</Slides>
  <Notes>13</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41</vt:i4>
      </vt:variant>
    </vt:vector>
  </HeadingPairs>
  <TitlesOfParts>
    <vt:vector size="54" baseType="lpstr">
      <vt:lpstr>MJXc-TeX-main-Rw</vt:lpstr>
      <vt:lpstr>Sora SemiBold</vt:lpstr>
      <vt:lpstr>Arial</vt:lpstr>
      <vt:lpstr>Work Sans Medium</vt:lpstr>
      <vt:lpstr>Wingdings</vt:lpstr>
      <vt:lpstr>Calibri</vt:lpstr>
      <vt:lpstr>MJXc-TeX-math-Iw</vt:lpstr>
      <vt:lpstr>Sora</vt:lpstr>
      <vt:lpstr>Times New Roman</vt:lpstr>
      <vt:lpstr>Cambria Math</vt:lpstr>
      <vt:lpstr>Work Sans</vt:lpstr>
      <vt:lpstr>Sora ExtraBold</vt:lpstr>
      <vt:lpstr>UDD DataScience </vt:lpstr>
      <vt:lpstr>INTRODUCCIÓN A LAS SERIES DE TIEMPO</vt:lpstr>
      <vt:lpstr>INTRODUCCIÓN A LAS SERIES DE TIEMPO</vt:lpstr>
      <vt:lpstr>INTRODUCCIÓN A LAS SERIES DE TIEMPO</vt:lpstr>
      <vt:lpstr>INTRODUCCIÓN A LAS SERIES DE TIEMPO</vt:lpstr>
      <vt:lpstr>Presentación de PowerPoint</vt:lpstr>
      <vt:lpstr>Presentación de PowerPoint</vt:lpstr>
      <vt:lpstr>INTRODUCCIÓN A LAS SERIES DE TIEMPO</vt:lpstr>
      <vt:lpstr>Presentación de PowerPoint</vt:lpstr>
      <vt:lpstr>INTRODUCCIÓN A LAS SERIES DE TIEMPO</vt:lpstr>
      <vt:lpstr>Presentación de PowerPoint</vt:lpstr>
      <vt:lpstr>COMPONENTES DE UNA SERIE DE TIEMPO</vt:lpstr>
      <vt:lpstr>Presentación de PowerPoint</vt:lpstr>
      <vt:lpstr>Presentación de PowerPoint</vt:lpstr>
      <vt:lpstr>Presentación de PowerPoint</vt:lpstr>
      <vt:lpstr>Presentación de PowerPoint</vt:lpstr>
      <vt:lpstr>Presentación de PowerPoint</vt:lpstr>
      <vt:lpstr>Presentación de PowerPoint</vt:lpstr>
      <vt:lpstr>MODELOS ESTOCÁSTICOS</vt:lpstr>
      <vt:lpstr>MODELOS ESTOCÁSTICOS</vt:lpstr>
      <vt:lpstr>MODELOS ESTOCÁSTICOS</vt:lpstr>
      <vt:lpstr>REDES NEURONALES ReCURRENTES (RNN)</vt:lpstr>
      <vt:lpstr>Presentación de PowerPoint</vt:lpstr>
      <vt:lpstr>Presentación de PowerPoint</vt:lpstr>
      <vt:lpstr>REDES NEURONALES RECURRENTES (RNN)</vt:lpstr>
      <vt:lpstr>Presentación de PowerPoint</vt:lpstr>
      <vt:lpstr>MEMORIAS A CORTO Y LARGO PLAZO(LSTM)</vt:lpstr>
      <vt:lpstr>LSTM</vt:lpstr>
      <vt:lpstr>LSTM</vt:lpstr>
      <vt:lpstr>LSTM</vt:lpstr>
      <vt:lpstr>UNIDADES RECURRENTES CERRADAS (GRU)</vt:lpstr>
      <vt:lpstr>GRU</vt:lpstr>
      <vt:lpstr>GRU</vt:lpstr>
      <vt:lpstr>GRU</vt:lpstr>
      <vt:lpstr>GRU</vt:lpstr>
      <vt:lpstr>COMPARACIÓN ENTRE RNN, LSTM Y GRU</vt:lpstr>
      <vt:lpstr>COMPARACIÓN ENTRE RNN, LSTM Y GRU</vt:lpstr>
      <vt:lpstr>COMPARACIÓN ENTRE RNN, LSTM Y GRU</vt:lpstr>
      <vt:lpstr>REDES NEURONALES RECURRENTES (RNN)</vt:lpstr>
      <vt:lpstr>COMPARACIÓN ENTRE RNN, LSTM Y GRU</vt:lpstr>
      <vt:lpstr>Diferencia CNN y RNN</vt:lpstr>
      <vt:lpstr>RNN en Python con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CINCO</dc:title>
  <cp:lastModifiedBy>DIEGO MIRANDA OLAVARRIA</cp:lastModifiedBy>
  <cp:revision>21</cp:revision>
  <dcterms:modified xsi:type="dcterms:W3CDTF">2025-06-24T23:01:38Z</dcterms:modified>
</cp:coreProperties>
</file>